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315" r:id="rId3"/>
    <p:sldId id="347" r:id="rId4"/>
    <p:sldId id="317" r:id="rId5"/>
    <p:sldId id="316" r:id="rId6"/>
    <p:sldId id="308" r:id="rId7"/>
    <p:sldId id="309" r:id="rId8"/>
    <p:sldId id="318" r:id="rId9"/>
    <p:sldId id="319" r:id="rId10"/>
    <p:sldId id="320" r:id="rId11"/>
    <p:sldId id="321" r:id="rId12"/>
    <p:sldId id="349" r:id="rId13"/>
    <p:sldId id="350" r:id="rId14"/>
    <p:sldId id="351" r:id="rId15"/>
    <p:sldId id="352" r:id="rId16"/>
    <p:sldId id="353" r:id="rId17"/>
    <p:sldId id="354" r:id="rId18"/>
    <p:sldId id="323" r:id="rId19"/>
    <p:sldId id="34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638DEB"/>
    <a:srgbClr val="00458B"/>
    <a:srgbClr val="6600CC"/>
    <a:srgbClr val="0033CC"/>
    <a:srgbClr val="3366FF"/>
    <a:srgbClr val="FF6600"/>
    <a:srgbClr val="FF33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A5172-4A66-4199-8C96-CE7D6B1695B9}" type="datetimeFigureOut">
              <a:rPr lang="ru-RU" smtClean="0"/>
              <a:t>23.06.2022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7D33E-CF9F-404E-8543-65C1CC0746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38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D33E-CF9F-404E-8543-65C1CC0746E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60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289731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6019800" cy="4667250"/>
          </a:xfrm>
        </p:spPr>
        <p:txBody>
          <a:bodyPr/>
          <a:lstStyle/>
          <a:p>
            <a:r>
              <a:rPr lang="ru-RU" dirty="0"/>
              <a:t>Основными задачами учебно-методического управления  являются:</a:t>
            </a:r>
          </a:p>
          <a:p>
            <a:r>
              <a:rPr lang="ru-RU" dirty="0"/>
              <a:t>организация учебного процесса вуза;</a:t>
            </a:r>
          </a:p>
          <a:p>
            <a:r>
              <a:rPr lang="ru-RU" dirty="0"/>
              <a:t>координация учебной и организационно-методической работы ППС университета</a:t>
            </a:r>
          </a:p>
          <a:p>
            <a:r>
              <a:rPr lang="ru-RU" dirty="0"/>
              <a:t>мониторинг образовательного процесса и обеспечение использования его результатов для принятия управленческих решений</a:t>
            </a:r>
          </a:p>
          <a:p>
            <a:r>
              <a:rPr lang="ru-RU" dirty="0"/>
              <a:t>координация работы в отношении контингента обучающихся</a:t>
            </a:r>
          </a:p>
          <a:p>
            <a:r>
              <a:rPr lang="ru-RU" dirty="0"/>
              <a:t>в соответствии с задачами управление выполняет следующие функции:</a:t>
            </a:r>
          </a:p>
          <a:p>
            <a:r>
              <a:rPr lang="ru-RU" dirty="0"/>
              <a:t>организация и планирование учебного процесса</a:t>
            </a:r>
          </a:p>
          <a:p>
            <a:r>
              <a:rPr lang="ru-RU" dirty="0"/>
              <a:t>координация деятельности факультетов и других учебных подразделений по организации учебного процесса</a:t>
            </a:r>
          </a:p>
          <a:p>
            <a:r>
              <a:rPr lang="ru-RU" dirty="0"/>
              <a:t>организация по составлению расписаний занятий и промежуточной аттестации</a:t>
            </a:r>
          </a:p>
          <a:p>
            <a:r>
              <a:rPr lang="ru-RU" dirty="0"/>
              <a:t>организационно-методическое и информационное обеспечение подготовки и реализации процедур лицензирования и аккредитации образовательных программ и </a:t>
            </a:r>
            <a:r>
              <a:rPr lang="ru-RU" dirty="0" err="1"/>
              <a:t>СибГУТИ</a:t>
            </a:r>
            <a:r>
              <a:rPr lang="ru-RU" dirty="0"/>
              <a:t> как образовательного учреждения</a:t>
            </a:r>
          </a:p>
          <a:p>
            <a:r>
              <a:rPr lang="ru-RU" dirty="0"/>
              <a:t>организационная работа по планированию и проведению практик</a:t>
            </a:r>
          </a:p>
          <a:p>
            <a:r>
              <a:rPr lang="ru-RU" dirty="0"/>
              <a:t>организационная работа ГЭК</a:t>
            </a:r>
          </a:p>
          <a:p>
            <a:r>
              <a:rPr lang="ru-RU" dirty="0"/>
              <a:t>обеспечение учебного процесса учебно-методической документацией</a:t>
            </a:r>
          </a:p>
          <a:p>
            <a:r>
              <a:rPr lang="ru-RU" dirty="0"/>
              <a:t>контроль использования аудиторного фонда, его оптимизация.</a:t>
            </a:r>
          </a:p>
          <a:p>
            <a:r>
              <a:rPr lang="ru-RU" dirty="0"/>
              <a:t>Так как решение о государственной аккредитации принимается в отношении укрупненных групп специальностей и направлений подготовки состав факультетов представлен в следующем составе…</a:t>
            </a:r>
          </a:p>
          <a:p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D33E-CF9F-404E-8543-65C1CC0746E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675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6019800" cy="4667250"/>
          </a:xfrm>
        </p:spPr>
        <p:txBody>
          <a:bodyPr/>
          <a:lstStyle/>
          <a:p>
            <a:r>
              <a:rPr lang="ru-RU" dirty="0"/>
              <a:t>Основными задачами учебно-методического управления  являются:</a:t>
            </a:r>
          </a:p>
          <a:p>
            <a:r>
              <a:rPr lang="ru-RU" dirty="0"/>
              <a:t>организация учебного процесса вуза;</a:t>
            </a:r>
          </a:p>
          <a:p>
            <a:r>
              <a:rPr lang="ru-RU" dirty="0"/>
              <a:t>координация учебной и организационно-методической работы ППС университета</a:t>
            </a:r>
          </a:p>
          <a:p>
            <a:r>
              <a:rPr lang="ru-RU" dirty="0"/>
              <a:t>мониторинг образовательного процесса и обеспечение использования его результатов для принятия управленческих решений</a:t>
            </a:r>
          </a:p>
          <a:p>
            <a:r>
              <a:rPr lang="ru-RU" dirty="0"/>
              <a:t>координация работы в отношении контингента обучающихся</a:t>
            </a:r>
          </a:p>
          <a:p>
            <a:r>
              <a:rPr lang="ru-RU" dirty="0"/>
              <a:t>в соответствии с задачами управление выполняет следующие функции:</a:t>
            </a:r>
          </a:p>
          <a:p>
            <a:r>
              <a:rPr lang="ru-RU" dirty="0"/>
              <a:t>организация и планирование учебного процесса</a:t>
            </a:r>
          </a:p>
          <a:p>
            <a:r>
              <a:rPr lang="ru-RU" dirty="0"/>
              <a:t>координация деятельности факультетов и других учебных подразделений по организации учебного процесса</a:t>
            </a:r>
          </a:p>
          <a:p>
            <a:r>
              <a:rPr lang="ru-RU" dirty="0"/>
              <a:t>организация по составлению расписаний занятий и промежуточной аттестации</a:t>
            </a:r>
          </a:p>
          <a:p>
            <a:r>
              <a:rPr lang="ru-RU" dirty="0"/>
              <a:t>организационно-методическое и информационное обеспечение подготовки и реализации процедур лицензирования и аккредитации образовательных программ и </a:t>
            </a:r>
            <a:r>
              <a:rPr lang="ru-RU" dirty="0" err="1"/>
              <a:t>СибГУТИ</a:t>
            </a:r>
            <a:r>
              <a:rPr lang="ru-RU" dirty="0"/>
              <a:t> как образовательного учреждения</a:t>
            </a:r>
          </a:p>
          <a:p>
            <a:r>
              <a:rPr lang="ru-RU" dirty="0"/>
              <a:t>организационная работа по планированию и проведению практик</a:t>
            </a:r>
          </a:p>
          <a:p>
            <a:r>
              <a:rPr lang="ru-RU" dirty="0"/>
              <a:t>организационная работа ГЭК</a:t>
            </a:r>
          </a:p>
          <a:p>
            <a:r>
              <a:rPr lang="ru-RU" dirty="0"/>
              <a:t>обеспечение учебного процесса учебно-методической документацией</a:t>
            </a:r>
          </a:p>
          <a:p>
            <a:r>
              <a:rPr lang="ru-RU" dirty="0"/>
              <a:t>контроль использования аудиторного фонда, его оптимизация.</a:t>
            </a:r>
          </a:p>
          <a:p>
            <a:r>
              <a:rPr lang="ru-RU" dirty="0"/>
              <a:t>Так как решение о государственной аккредитации принимается в отношении укрупненных групп специальностей и направлений подготовки состав факультетов представлен в следующем составе…</a:t>
            </a:r>
          </a:p>
          <a:p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D33E-CF9F-404E-8543-65C1CC0746E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7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6019800" cy="4667250"/>
          </a:xfrm>
        </p:spPr>
        <p:txBody>
          <a:bodyPr/>
          <a:lstStyle/>
          <a:p>
            <a:r>
              <a:rPr lang="ru-RU" dirty="0"/>
              <a:t>Основными задачами учебно-методического управления  являются:</a:t>
            </a:r>
          </a:p>
          <a:p>
            <a:r>
              <a:rPr lang="ru-RU" dirty="0"/>
              <a:t>организация учебного процесса вуза;</a:t>
            </a:r>
          </a:p>
          <a:p>
            <a:r>
              <a:rPr lang="ru-RU" dirty="0"/>
              <a:t>координация учебной и организационно-методической работы ППС университета</a:t>
            </a:r>
          </a:p>
          <a:p>
            <a:r>
              <a:rPr lang="ru-RU" dirty="0"/>
              <a:t>мониторинг образовательного процесса и обеспечение использования его результатов для принятия управленческих решений</a:t>
            </a:r>
          </a:p>
          <a:p>
            <a:r>
              <a:rPr lang="ru-RU" dirty="0"/>
              <a:t>координация работы в отношении контингента обучающихся</a:t>
            </a:r>
          </a:p>
          <a:p>
            <a:r>
              <a:rPr lang="ru-RU" dirty="0"/>
              <a:t>в соответствии с задачами управление выполняет следующие функции:</a:t>
            </a:r>
          </a:p>
          <a:p>
            <a:r>
              <a:rPr lang="ru-RU" dirty="0"/>
              <a:t>организация и планирование учебного процесса</a:t>
            </a:r>
          </a:p>
          <a:p>
            <a:r>
              <a:rPr lang="ru-RU" dirty="0"/>
              <a:t>координация деятельности факультетов и других учебных подразделений по организации учебного процесса</a:t>
            </a:r>
          </a:p>
          <a:p>
            <a:r>
              <a:rPr lang="ru-RU" dirty="0"/>
              <a:t>организация по составлению расписаний занятий и промежуточной аттестации</a:t>
            </a:r>
          </a:p>
          <a:p>
            <a:r>
              <a:rPr lang="ru-RU" dirty="0"/>
              <a:t>организационно-методическое и информационное обеспечение подготовки и реализации процедур лицензирования и аккредитации образовательных программ и </a:t>
            </a:r>
            <a:r>
              <a:rPr lang="ru-RU" dirty="0" err="1"/>
              <a:t>СибГУТИ</a:t>
            </a:r>
            <a:r>
              <a:rPr lang="ru-RU" dirty="0"/>
              <a:t> как образовательного учреждения</a:t>
            </a:r>
          </a:p>
          <a:p>
            <a:r>
              <a:rPr lang="ru-RU" dirty="0"/>
              <a:t>организационная работа по планированию и проведению практик</a:t>
            </a:r>
          </a:p>
          <a:p>
            <a:r>
              <a:rPr lang="ru-RU" dirty="0"/>
              <a:t>организационная работа ГЭК</a:t>
            </a:r>
          </a:p>
          <a:p>
            <a:r>
              <a:rPr lang="ru-RU" dirty="0"/>
              <a:t>обеспечение учебного процесса учебно-методической документацией</a:t>
            </a:r>
          </a:p>
          <a:p>
            <a:r>
              <a:rPr lang="ru-RU" dirty="0"/>
              <a:t>контроль использования аудиторного фонда, его оптимизация.</a:t>
            </a:r>
          </a:p>
          <a:p>
            <a:r>
              <a:rPr lang="ru-RU" dirty="0"/>
              <a:t>Так как решение о государственной аккредитации принимается в отношении укрупненных групп специальностей и направлений подготовки состав факультетов представлен в следующем составе…</a:t>
            </a:r>
          </a:p>
          <a:p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D33E-CF9F-404E-8543-65C1CC0746E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688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1:notes"/>
          <p:cNvSpPr txBox="1">
            <a:spLocks noGrp="1"/>
          </p:cNvSpPr>
          <p:nvPr>
            <p:ph type="body" idx="1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06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67C80-F117-4994-89DD-2D1D34B3FDA1}" type="datetime1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35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4496-9FCA-4DE2-AE57-AA63E0EB4DEE}" type="datetime1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37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89F-7C97-4F8A-9DE2-4AE1C9E25DFB}" type="datetime1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99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0293-A6DE-4AE7-B30A-207405B8F133}" type="datetime1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59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21C3-113B-4B0C-ABF3-EDFEB45372C1}" type="datetime1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42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F9381-7D04-41D0-8093-0A8933869CC7}" type="datetime1">
              <a:rPr lang="ru-RU" smtClean="0"/>
              <a:t>23.06.2022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43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60471-4D8A-4CB9-8D56-2E4B96015952}" type="datetime1">
              <a:rPr lang="ru-RU" smtClean="0"/>
              <a:t>23.06.2022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0417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FE41-196D-4981-BF4E-2EE56516516E}" type="datetime1">
              <a:rPr lang="ru-RU" smtClean="0"/>
              <a:t>23.06.2022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85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D922-591A-49D5-9998-A1E3FA753F8A}" type="datetime1">
              <a:rPr lang="ru-RU" smtClean="0"/>
              <a:t>23.06.2022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0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738A-D764-4CDE-9EE6-4D52B371827C}" type="datetime1">
              <a:rPr lang="ru-RU" smtClean="0"/>
              <a:t>23.06.2022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35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C117-005F-4094-9D9E-C358E4602104}" type="datetime1">
              <a:rPr lang="ru-RU" smtClean="0"/>
              <a:t>23.06.2022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03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5003C-94A9-4643-AADF-ED3486493F95}" type="datetime1">
              <a:rPr lang="ru-RU" smtClean="0"/>
              <a:t>23.06.2022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D9A40-0DA0-4CFA-8685-C506D2D01B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72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29.png"/><Relationship Id="rId4" Type="http://schemas.openxmlformats.org/officeDocument/2006/relationships/image" Target="../media/image25.emf"/><Relationship Id="rId9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4.jpeg"/><Relationship Id="rId10" Type="http://schemas.openxmlformats.org/officeDocument/2006/relationships/image" Target="../media/image10.png"/><Relationship Id="rId4" Type="http://schemas.openxmlformats.org/officeDocument/2006/relationships/image" Target="../media/image3.gif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0" y="7434"/>
            <a:ext cx="12191999" cy="6850566"/>
          </a:xfrm>
          <a:prstGeom prst="rect">
            <a:avLst/>
          </a:prstGeom>
          <a:solidFill>
            <a:srgbClr val="004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1205333" y="4381501"/>
            <a:ext cx="3321620" cy="17371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AB5B58-D96C-46D6-80D2-344F99BBC81D}"/>
              </a:ext>
            </a:extLst>
          </p:cNvPr>
          <p:cNvSpPr/>
          <p:nvPr/>
        </p:nvSpPr>
        <p:spPr>
          <a:xfrm>
            <a:off x="1682456" y="3904456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8585396" y="4381501"/>
            <a:ext cx="3613660" cy="1737198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0" y="4381501"/>
            <a:ext cx="993776" cy="17371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154651" y="3261247"/>
            <a:ext cx="1337447" cy="1336619"/>
          </a:xfrm>
          <a:prstGeom prst="rect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3928193" y="5151730"/>
            <a:ext cx="1337447" cy="1336619"/>
          </a:xfrm>
          <a:prstGeom prst="rect">
            <a:avLst/>
          </a:prstGeom>
          <a:solidFill>
            <a:srgbClr val="6600C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787954" y="4850382"/>
            <a:ext cx="704144" cy="70370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787954" y="1555265"/>
            <a:ext cx="704144" cy="703708"/>
          </a:xfrm>
          <a:prstGeom prst="rect">
            <a:avLst/>
          </a:prstGeom>
          <a:solidFill>
            <a:srgbClr val="6600C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08" y="4793079"/>
            <a:ext cx="3845685" cy="18026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" y="253748"/>
            <a:ext cx="1920407" cy="57533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320235" y="517093"/>
            <a:ext cx="9616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Министерство цифрового развития, связи и массовых коммуникаций РФ</a:t>
            </a:r>
            <a:b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Федеральное государственное бюджетное образовательное учреждение высшего образования</a:t>
            </a:r>
            <a:b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«Сибирский государственный университет телекоммуникаций и информатики»</a:t>
            </a:r>
            <a:b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СибГУТИ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dirty="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682456" y="2030070"/>
            <a:ext cx="944880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Разработка онлайн приложения для распределения пациентов в группы при проведении клинического исследования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61667" y="4247861"/>
            <a:ext cx="6535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Выполнил</a:t>
            </a:r>
            <a:r>
              <a:rPr lang="ru-RU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студент группы ИА-832: </a:t>
            </a:r>
          </a:p>
          <a:p>
            <a:pPr algn="just"/>
            <a:r>
              <a:rPr lang="ru-RU" sz="2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Ворошин И.В.</a:t>
            </a:r>
          </a:p>
          <a:p>
            <a:pPr algn="just"/>
            <a:r>
              <a:rPr lang="ru-RU" sz="2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Руководитель </a:t>
            </a:r>
            <a:r>
              <a:rPr lang="ru-RU" sz="22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к.ф.м</a:t>
            </a:r>
            <a:r>
              <a:rPr lang="ru-RU" sz="2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.-н., доцент кафедры </a:t>
            </a:r>
            <a:r>
              <a:rPr lang="ru-RU" sz="22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ТСиВС</a:t>
            </a:r>
            <a:r>
              <a:rPr lang="ru-RU" sz="2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Лукинов В.Л.</a:t>
            </a:r>
          </a:p>
        </p:txBody>
      </p:sp>
      <p:sp>
        <p:nvSpPr>
          <p:cNvPr id="1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69650" y="6200815"/>
            <a:ext cx="2664296" cy="432048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Новосибирск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2022 г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56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11185525" y="3705224"/>
            <a:ext cx="1006475" cy="18621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1019833" y="3450011"/>
            <a:ext cx="819150" cy="1557975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5300025"/>
            <a:ext cx="1179512" cy="1557975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180190" y="3823216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399376" y="2017110"/>
            <a:ext cx="147352" cy="4321125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4283592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259462" y="430010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332673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13220736" y="2985379"/>
            <a:ext cx="1569827" cy="1099771"/>
            <a:chOff x="1735138" y="4333875"/>
            <a:chExt cx="2513013" cy="1760537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03488" y="5378450"/>
              <a:ext cx="1219200" cy="73025"/>
            </a:xfrm>
            <a:custGeom>
              <a:avLst/>
              <a:gdLst>
                <a:gd name="T0" fmla="*/ 892 w 920"/>
                <a:gd name="T1" fmla="*/ 0 h 56"/>
                <a:gd name="T2" fmla="*/ 28 w 920"/>
                <a:gd name="T3" fmla="*/ 0 h 56"/>
                <a:gd name="T4" fmla="*/ 0 w 920"/>
                <a:gd name="T5" fmla="*/ 28 h 56"/>
                <a:gd name="T6" fmla="*/ 28 w 920"/>
                <a:gd name="T7" fmla="*/ 56 h 56"/>
                <a:gd name="T8" fmla="*/ 892 w 920"/>
                <a:gd name="T9" fmla="*/ 56 h 56"/>
                <a:gd name="T10" fmla="*/ 920 w 920"/>
                <a:gd name="T11" fmla="*/ 28 h 56"/>
                <a:gd name="T12" fmla="*/ 892 w 92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0" h="56">
                  <a:moveTo>
                    <a:pt x="89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892" y="56"/>
                    <a:pt x="892" y="56"/>
                    <a:pt x="892" y="56"/>
                  </a:cubicBezTo>
                  <a:cubicBezTo>
                    <a:pt x="907" y="56"/>
                    <a:pt x="920" y="43"/>
                    <a:pt x="920" y="28"/>
                  </a:cubicBezTo>
                  <a:cubicBezTo>
                    <a:pt x="920" y="13"/>
                    <a:pt x="907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70125" y="4630738"/>
              <a:ext cx="1219200" cy="74612"/>
            </a:xfrm>
            <a:custGeom>
              <a:avLst/>
              <a:gdLst>
                <a:gd name="T0" fmla="*/ 892 w 920"/>
                <a:gd name="T1" fmla="*/ 0 h 56"/>
                <a:gd name="T2" fmla="*/ 28 w 920"/>
                <a:gd name="T3" fmla="*/ 0 h 56"/>
                <a:gd name="T4" fmla="*/ 0 w 920"/>
                <a:gd name="T5" fmla="*/ 28 h 56"/>
                <a:gd name="T6" fmla="*/ 28 w 920"/>
                <a:gd name="T7" fmla="*/ 56 h 56"/>
                <a:gd name="T8" fmla="*/ 892 w 920"/>
                <a:gd name="T9" fmla="*/ 56 h 56"/>
                <a:gd name="T10" fmla="*/ 920 w 920"/>
                <a:gd name="T11" fmla="*/ 28 h 56"/>
                <a:gd name="T12" fmla="*/ 892 w 920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0" h="56">
                  <a:moveTo>
                    <a:pt x="89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892" y="56"/>
                    <a:pt x="892" y="56"/>
                    <a:pt x="892" y="56"/>
                  </a:cubicBezTo>
                  <a:cubicBezTo>
                    <a:pt x="907" y="56"/>
                    <a:pt x="920" y="43"/>
                    <a:pt x="920" y="28"/>
                  </a:cubicBezTo>
                  <a:cubicBezTo>
                    <a:pt x="920" y="13"/>
                    <a:pt x="907" y="0"/>
                    <a:pt x="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1735138" y="4333875"/>
              <a:ext cx="2513013" cy="1760537"/>
            </a:xfrm>
            <a:custGeom>
              <a:avLst/>
              <a:gdLst>
                <a:gd name="T0" fmla="*/ 216 w 1896"/>
                <a:gd name="T1" fmla="*/ 0 h 1328"/>
                <a:gd name="T2" fmla="*/ 216 w 1896"/>
                <a:gd name="T3" fmla="*/ 56 h 1328"/>
                <a:gd name="T4" fmla="*/ 316 w 1896"/>
                <a:gd name="T5" fmla="*/ 448 h 1328"/>
                <a:gd name="T6" fmla="*/ 188 w 1896"/>
                <a:gd name="T7" fmla="*/ 476 h 1328"/>
                <a:gd name="T8" fmla="*/ 1368 w 1896"/>
                <a:gd name="T9" fmla="*/ 504 h 1328"/>
                <a:gd name="T10" fmla="*/ 207 w 1896"/>
                <a:gd name="T11" fmla="*/ 560 h 1328"/>
                <a:gd name="T12" fmla="*/ 0 w 1896"/>
                <a:gd name="T13" fmla="*/ 864 h 1328"/>
                <a:gd name="T14" fmla="*/ 144 w 1896"/>
                <a:gd name="T15" fmla="*/ 1297 h 1328"/>
                <a:gd name="T16" fmla="*/ 192 w 1896"/>
                <a:gd name="T17" fmla="*/ 1316 h 1328"/>
                <a:gd name="T18" fmla="*/ 484 w 1896"/>
                <a:gd name="T19" fmla="*/ 1316 h 1328"/>
                <a:gd name="T20" fmla="*/ 532 w 1896"/>
                <a:gd name="T21" fmla="*/ 1297 h 1328"/>
                <a:gd name="T22" fmla="*/ 1688 w 1896"/>
                <a:gd name="T23" fmla="*/ 1068 h 1328"/>
                <a:gd name="T24" fmla="*/ 1688 w 1896"/>
                <a:gd name="T25" fmla="*/ 1012 h 1328"/>
                <a:gd name="T26" fmla="*/ 1584 w 1896"/>
                <a:gd name="T27" fmla="*/ 1012 h 1328"/>
                <a:gd name="T28" fmla="*/ 1708 w 1896"/>
                <a:gd name="T29" fmla="*/ 754 h 1328"/>
                <a:gd name="T30" fmla="*/ 1756 w 1896"/>
                <a:gd name="T31" fmla="*/ 735 h 1328"/>
                <a:gd name="T32" fmla="*/ 1896 w 1896"/>
                <a:gd name="T33" fmla="*/ 302 h 1328"/>
                <a:gd name="T34" fmla="*/ 1702 w 1896"/>
                <a:gd name="T35" fmla="*/ 0 h 1328"/>
                <a:gd name="T36" fmla="*/ 356 w 1896"/>
                <a:gd name="T37" fmla="*/ 1104 h 1328"/>
                <a:gd name="T38" fmla="*/ 336 w 1896"/>
                <a:gd name="T39" fmla="*/ 1096 h 1328"/>
                <a:gd name="T40" fmla="*/ 200 w 1896"/>
                <a:gd name="T41" fmla="*/ 1227 h 1328"/>
                <a:gd name="T42" fmla="*/ 476 w 1896"/>
                <a:gd name="T43" fmla="*/ 844 h 1328"/>
                <a:gd name="T44" fmla="*/ 532 w 1896"/>
                <a:gd name="T45" fmla="*/ 1012 h 1328"/>
                <a:gd name="T46" fmla="*/ 505 w 1896"/>
                <a:gd name="T47" fmla="*/ 788 h 1328"/>
                <a:gd name="T48" fmla="*/ 172 w 1896"/>
                <a:gd name="T49" fmla="*/ 788 h 1328"/>
                <a:gd name="T50" fmla="*/ 144 w 1896"/>
                <a:gd name="T51" fmla="*/ 814 h 1328"/>
                <a:gd name="T52" fmla="*/ 56 w 1896"/>
                <a:gd name="T53" fmla="*/ 864 h 1328"/>
                <a:gd name="T54" fmla="*/ 207 w 1896"/>
                <a:gd name="T55" fmla="*/ 616 h 1328"/>
                <a:gd name="T56" fmla="*/ 1368 w 1896"/>
                <a:gd name="T57" fmla="*/ 735 h 1328"/>
                <a:gd name="T58" fmla="*/ 1416 w 1896"/>
                <a:gd name="T59" fmla="*/ 754 h 1328"/>
                <a:gd name="T60" fmla="*/ 1528 w 1896"/>
                <a:gd name="T61" fmla="*/ 1012 h 1328"/>
                <a:gd name="T62" fmla="*/ 1700 w 1896"/>
                <a:gd name="T63" fmla="*/ 664 h 1328"/>
                <a:gd name="T64" fmla="*/ 1564 w 1896"/>
                <a:gd name="T65" fmla="*/ 532 h 1328"/>
                <a:gd name="T66" fmla="*/ 1544 w 1896"/>
                <a:gd name="T67" fmla="*/ 541 h 1328"/>
                <a:gd name="T68" fmla="*/ 1424 w 1896"/>
                <a:gd name="T69" fmla="*/ 280 h 1328"/>
                <a:gd name="T70" fmla="*/ 1700 w 1896"/>
                <a:gd name="T71" fmla="*/ 664 h 1328"/>
                <a:gd name="T72" fmla="*/ 1756 w 1896"/>
                <a:gd name="T73" fmla="*/ 435 h 1328"/>
                <a:gd name="T74" fmla="*/ 1728 w 1896"/>
                <a:gd name="T75" fmla="*/ 224 h 1328"/>
                <a:gd name="T76" fmla="*/ 1368 w 1896"/>
                <a:gd name="T77" fmla="*/ 252 h 1328"/>
                <a:gd name="T78" fmla="*/ 372 w 1896"/>
                <a:gd name="T79" fmla="*/ 448 h 1328"/>
                <a:gd name="T80" fmla="*/ 1702 w 1896"/>
                <a:gd name="T81" fmla="*/ 56 h 1328"/>
                <a:gd name="T82" fmla="*/ 1840 w 1896"/>
                <a:gd name="T83" fmla="*/ 302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96" h="1328">
                  <a:moveTo>
                    <a:pt x="1702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201" y="0"/>
                    <a:pt x="188" y="13"/>
                    <a:pt x="188" y="28"/>
                  </a:cubicBezTo>
                  <a:cubicBezTo>
                    <a:pt x="188" y="43"/>
                    <a:pt x="201" y="56"/>
                    <a:pt x="216" y="56"/>
                  </a:cubicBezTo>
                  <a:cubicBezTo>
                    <a:pt x="316" y="56"/>
                    <a:pt x="316" y="56"/>
                    <a:pt x="316" y="56"/>
                  </a:cubicBezTo>
                  <a:cubicBezTo>
                    <a:pt x="316" y="448"/>
                    <a:pt x="316" y="448"/>
                    <a:pt x="316" y="448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01" y="448"/>
                    <a:pt x="188" y="461"/>
                    <a:pt x="188" y="476"/>
                  </a:cubicBezTo>
                  <a:cubicBezTo>
                    <a:pt x="188" y="491"/>
                    <a:pt x="201" y="504"/>
                    <a:pt x="216" y="504"/>
                  </a:cubicBezTo>
                  <a:cubicBezTo>
                    <a:pt x="1368" y="504"/>
                    <a:pt x="1368" y="504"/>
                    <a:pt x="1368" y="504"/>
                  </a:cubicBezTo>
                  <a:cubicBezTo>
                    <a:pt x="1368" y="560"/>
                    <a:pt x="1368" y="560"/>
                    <a:pt x="1368" y="560"/>
                  </a:cubicBezTo>
                  <a:cubicBezTo>
                    <a:pt x="207" y="560"/>
                    <a:pt x="207" y="560"/>
                    <a:pt x="207" y="560"/>
                  </a:cubicBezTo>
                  <a:cubicBezTo>
                    <a:pt x="95" y="560"/>
                    <a:pt x="0" y="653"/>
                    <a:pt x="0" y="761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" y="953"/>
                    <a:pt x="59" y="1032"/>
                    <a:pt x="144" y="1058"/>
                  </a:cubicBezTo>
                  <a:cubicBezTo>
                    <a:pt x="144" y="1297"/>
                    <a:pt x="144" y="1297"/>
                    <a:pt x="144" y="1297"/>
                  </a:cubicBezTo>
                  <a:cubicBezTo>
                    <a:pt x="144" y="1312"/>
                    <a:pt x="157" y="1325"/>
                    <a:pt x="172" y="1325"/>
                  </a:cubicBezTo>
                  <a:cubicBezTo>
                    <a:pt x="180" y="1325"/>
                    <a:pt x="187" y="1322"/>
                    <a:pt x="192" y="1316"/>
                  </a:cubicBezTo>
                  <a:cubicBezTo>
                    <a:pt x="336" y="1164"/>
                    <a:pt x="336" y="1164"/>
                    <a:pt x="336" y="1164"/>
                  </a:cubicBezTo>
                  <a:cubicBezTo>
                    <a:pt x="484" y="1316"/>
                    <a:pt x="484" y="1316"/>
                    <a:pt x="484" y="1316"/>
                  </a:cubicBezTo>
                  <a:cubicBezTo>
                    <a:pt x="495" y="1328"/>
                    <a:pt x="512" y="1328"/>
                    <a:pt x="524" y="1317"/>
                  </a:cubicBezTo>
                  <a:cubicBezTo>
                    <a:pt x="529" y="1312"/>
                    <a:pt x="532" y="1304"/>
                    <a:pt x="532" y="1297"/>
                  </a:cubicBezTo>
                  <a:cubicBezTo>
                    <a:pt x="532" y="1068"/>
                    <a:pt x="532" y="1068"/>
                    <a:pt x="532" y="1068"/>
                  </a:cubicBezTo>
                  <a:cubicBezTo>
                    <a:pt x="1688" y="1068"/>
                    <a:pt x="1688" y="1068"/>
                    <a:pt x="1688" y="1068"/>
                  </a:cubicBezTo>
                  <a:cubicBezTo>
                    <a:pt x="1703" y="1068"/>
                    <a:pt x="1716" y="1055"/>
                    <a:pt x="1716" y="1040"/>
                  </a:cubicBezTo>
                  <a:cubicBezTo>
                    <a:pt x="1716" y="1025"/>
                    <a:pt x="1703" y="1012"/>
                    <a:pt x="1688" y="1012"/>
                  </a:cubicBezTo>
                  <a:cubicBezTo>
                    <a:pt x="1688" y="1012"/>
                    <a:pt x="1688" y="1012"/>
                    <a:pt x="1688" y="1012"/>
                  </a:cubicBezTo>
                  <a:cubicBezTo>
                    <a:pt x="1584" y="1012"/>
                    <a:pt x="1584" y="1012"/>
                    <a:pt x="1584" y="1012"/>
                  </a:cubicBezTo>
                  <a:cubicBezTo>
                    <a:pt x="1584" y="623"/>
                    <a:pt x="1584" y="623"/>
                    <a:pt x="1584" y="623"/>
                  </a:cubicBezTo>
                  <a:cubicBezTo>
                    <a:pt x="1708" y="754"/>
                    <a:pt x="1708" y="754"/>
                    <a:pt x="1708" y="754"/>
                  </a:cubicBezTo>
                  <a:cubicBezTo>
                    <a:pt x="1718" y="765"/>
                    <a:pt x="1736" y="766"/>
                    <a:pt x="1747" y="755"/>
                  </a:cubicBezTo>
                  <a:cubicBezTo>
                    <a:pt x="1753" y="750"/>
                    <a:pt x="1756" y="742"/>
                    <a:pt x="1756" y="735"/>
                  </a:cubicBezTo>
                  <a:cubicBezTo>
                    <a:pt x="1756" y="495"/>
                    <a:pt x="1756" y="495"/>
                    <a:pt x="1756" y="495"/>
                  </a:cubicBezTo>
                  <a:cubicBezTo>
                    <a:pt x="1838" y="469"/>
                    <a:pt x="1896" y="390"/>
                    <a:pt x="1896" y="302"/>
                  </a:cubicBezTo>
                  <a:cubicBezTo>
                    <a:pt x="1896" y="198"/>
                    <a:pt x="1896" y="198"/>
                    <a:pt x="1896" y="198"/>
                  </a:cubicBezTo>
                  <a:cubicBezTo>
                    <a:pt x="1896" y="87"/>
                    <a:pt x="1811" y="0"/>
                    <a:pt x="1702" y="0"/>
                  </a:cubicBezTo>
                  <a:close/>
                  <a:moveTo>
                    <a:pt x="476" y="1228"/>
                  </a:moveTo>
                  <a:cubicBezTo>
                    <a:pt x="356" y="1104"/>
                    <a:pt x="356" y="1104"/>
                    <a:pt x="356" y="1104"/>
                  </a:cubicBezTo>
                  <a:cubicBezTo>
                    <a:pt x="351" y="1099"/>
                    <a:pt x="343" y="1096"/>
                    <a:pt x="336" y="1096"/>
                  </a:cubicBezTo>
                  <a:cubicBezTo>
                    <a:pt x="336" y="1096"/>
                    <a:pt x="336" y="1096"/>
                    <a:pt x="336" y="1096"/>
                  </a:cubicBezTo>
                  <a:cubicBezTo>
                    <a:pt x="328" y="1096"/>
                    <a:pt x="321" y="1099"/>
                    <a:pt x="316" y="1105"/>
                  </a:cubicBezTo>
                  <a:cubicBezTo>
                    <a:pt x="200" y="1227"/>
                    <a:pt x="200" y="1227"/>
                    <a:pt x="200" y="1227"/>
                  </a:cubicBezTo>
                  <a:cubicBezTo>
                    <a:pt x="200" y="844"/>
                    <a:pt x="200" y="844"/>
                    <a:pt x="200" y="844"/>
                  </a:cubicBezTo>
                  <a:cubicBezTo>
                    <a:pt x="476" y="844"/>
                    <a:pt x="476" y="844"/>
                    <a:pt x="476" y="844"/>
                  </a:cubicBezTo>
                  <a:lnTo>
                    <a:pt x="476" y="1228"/>
                  </a:lnTo>
                  <a:close/>
                  <a:moveTo>
                    <a:pt x="532" y="1012"/>
                  </a:moveTo>
                  <a:cubicBezTo>
                    <a:pt x="532" y="814"/>
                    <a:pt x="532" y="814"/>
                    <a:pt x="532" y="814"/>
                  </a:cubicBezTo>
                  <a:cubicBezTo>
                    <a:pt x="532" y="800"/>
                    <a:pt x="520" y="788"/>
                    <a:pt x="505" y="788"/>
                  </a:cubicBezTo>
                  <a:cubicBezTo>
                    <a:pt x="505" y="788"/>
                    <a:pt x="504" y="788"/>
                    <a:pt x="504" y="788"/>
                  </a:cubicBezTo>
                  <a:cubicBezTo>
                    <a:pt x="172" y="788"/>
                    <a:pt x="172" y="788"/>
                    <a:pt x="172" y="788"/>
                  </a:cubicBezTo>
                  <a:cubicBezTo>
                    <a:pt x="157" y="787"/>
                    <a:pt x="145" y="799"/>
                    <a:pt x="144" y="813"/>
                  </a:cubicBezTo>
                  <a:cubicBezTo>
                    <a:pt x="144" y="814"/>
                    <a:pt x="144" y="814"/>
                    <a:pt x="144" y="814"/>
                  </a:cubicBezTo>
                  <a:cubicBezTo>
                    <a:pt x="144" y="998"/>
                    <a:pt x="144" y="998"/>
                    <a:pt x="144" y="998"/>
                  </a:cubicBezTo>
                  <a:cubicBezTo>
                    <a:pt x="91" y="975"/>
                    <a:pt x="56" y="922"/>
                    <a:pt x="56" y="864"/>
                  </a:cubicBezTo>
                  <a:cubicBezTo>
                    <a:pt x="56" y="761"/>
                    <a:pt x="56" y="761"/>
                    <a:pt x="56" y="761"/>
                  </a:cubicBezTo>
                  <a:cubicBezTo>
                    <a:pt x="56" y="683"/>
                    <a:pt x="125" y="616"/>
                    <a:pt x="207" y="616"/>
                  </a:cubicBezTo>
                  <a:cubicBezTo>
                    <a:pt x="1368" y="616"/>
                    <a:pt x="1368" y="616"/>
                    <a:pt x="1368" y="616"/>
                  </a:cubicBezTo>
                  <a:cubicBezTo>
                    <a:pt x="1368" y="735"/>
                    <a:pt x="1368" y="735"/>
                    <a:pt x="1368" y="735"/>
                  </a:cubicBezTo>
                  <a:cubicBezTo>
                    <a:pt x="1368" y="750"/>
                    <a:pt x="1381" y="763"/>
                    <a:pt x="1396" y="763"/>
                  </a:cubicBezTo>
                  <a:cubicBezTo>
                    <a:pt x="1404" y="763"/>
                    <a:pt x="1411" y="760"/>
                    <a:pt x="1416" y="754"/>
                  </a:cubicBezTo>
                  <a:cubicBezTo>
                    <a:pt x="1528" y="639"/>
                    <a:pt x="1528" y="639"/>
                    <a:pt x="1528" y="639"/>
                  </a:cubicBezTo>
                  <a:cubicBezTo>
                    <a:pt x="1528" y="1012"/>
                    <a:pt x="1528" y="1012"/>
                    <a:pt x="1528" y="1012"/>
                  </a:cubicBezTo>
                  <a:lnTo>
                    <a:pt x="532" y="1012"/>
                  </a:lnTo>
                  <a:close/>
                  <a:moveTo>
                    <a:pt x="1700" y="664"/>
                  </a:moveTo>
                  <a:cubicBezTo>
                    <a:pt x="1584" y="542"/>
                    <a:pt x="1584" y="542"/>
                    <a:pt x="1584" y="542"/>
                  </a:cubicBezTo>
                  <a:cubicBezTo>
                    <a:pt x="1579" y="536"/>
                    <a:pt x="1572" y="532"/>
                    <a:pt x="1564" y="532"/>
                  </a:cubicBezTo>
                  <a:cubicBezTo>
                    <a:pt x="1564" y="532"/>
                    <a:pt x="1564" y="532"/>
                    <a:pt x="1564" y="532"/>
                  </a:cubicBezTo>
                  <a:cubicBezTo>
                    <a:pt x="1556" y="532"/>
                    <a:pt x="1549" y="536"/>
                    <a:pt x="1544" y="541"/>
                  </a:cubicBezTo>
                  <a:cubicBezTo>
                    <a:pt x="1424" y="666"/>
                    <a:pt x="1424" y="666"/>
                    <a:pt x="1424" y="666"/>
                  </a:cubicBezTo>
                  <a:cubicBezTo>
                    <a:pt x="1424" y="280"/>
                    <a:pt x="1424" y="280"/>
                    <a:pt x="1424" y="280"/>
                  </a:cubicBezTo>
                  <a:cubicBezTo>
                    <a:pt x="1700" y="280"/>
                    <a:pt x="1700" y="280"/>
                    <a:pt x="1700" y="280"/>
                  </a:cubicBezTo>
                  <a:lnTo>
                    <a:pt x="1700" y="664"/>
                  </a:lnTo>
                  <a:close/>
                  <a:moveTo>
                    <a:pt x="1840" y="302"/>
                  </a:moveTo>
                  <a:cubicBezTo>
                    <a:pt x="1840" y="359"/>
                    <a:pt x="1807" y="411"/>
                    <a:pt x="1756" y="435"/>
                  </a:cubicBezTo>
                  <a:cubicBezTo>
                    <a:pt x="1756" y="252"/>
                    <a:pt x="1756" y="252"/>
                    <a:pt x="1756" y="252"/>
                  </a:cubicBezTo>
                  <a:cubicBezTo>
                    <a:pt x="1756" y="237"/>
                    <a:pt x="1744" y="224"/>
                    <a:pt x="1728" y="224"/>
                  </a:cubicBezTo>
                  <a:cubicBezTo>
                    <a:pt x="1396" y="224"/>
                    <a:pt x="1396" y="224"/>
                    <a:pt x="1396" y="224"/>
                  </a:cubicBezTo>
                  <a:cubicBezTo>
                    <a:pt x="1380" y="224"/>
                    <a:pt x="1368" y="237"/>
                    <a:pt x="1368" y="252"/>
                  </a:cubicBezTo>
                  <a:cubicBezTo>
                    <a:pt x="1368" y="448"/>
                    <a:pt x="1368" y="448"/>
                    <a:pt x="1368" y="448"/>
                  </a:cubicBezTo>
                  <a:cubicBezTo>
                    <a:pt x="372" y="448"/>
                    <a:pt x="372" y="448"/>
                    <a:pt x="372" y="448"/>
                  </a:cubicBezTo>
                  <a:cubicBezTo>
                    <a:pt x="372" y="56"/>
                    <a:pt x="372" y="56"/>
                    <a:pt x="372" y="56"/>
                  </a:cubicBezTo>
                  <a:cubicBezTo>
                    <a:pt x="1702" y="56"/>
                    <a:pt x="1702" y="56"/>
                    <a:pt x="1702" y="56"/>
                  </a:cubicBezTo>
                  <a:cubicBezTo>
                    <a:pt x="1781" y="56"/>
                    <a:pt x="1840" y="117"/>
                    <a:pt x="1840" y="198"/>
                  </a:cubicBezTo>
                  <a:lnTo>
                    <a:pt x="1840" y="3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46" name="Группа 45"/>
          <p:cNvGrpSpPr/>
          <p:nvPr/>
        </p:nvGrpSpPr>
        <p:grpSpPr>
          <a:xfrm>
            <a:off x="13391180" y="1739319"/>
            <a:ext cx="1369245" cy="1111167"/>
            <a:chOff x="1785938" y="3757613"/>
            <a:chExt cx="2425700" cy="1968499"/>
          </a:xfrm>
        </p:grpSpPr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2273300" y="4178300"/>
              <a:ext cx="1452562" cy="71437"/>
            </a:xfrm>
            <a:custGeom>
              <a:avLst/>
              <a:gdLst>
                <a:gd name="T0" fmla="*/ 1196 w 1226"/>
                <a:gd name="T1" fmla="*/ 0 h 60"/>
                <a:gd name="T2" fmla="*/ 30 w 1226"/>
                <a:gd name="T3" fmla="*/ 0 h 60"/>
                <a:gd name="T4" fmla="*/ 0 w 1226"/>
                <a:gd name="T5" fmla="*/ 30 h 60"/>
                <a:gd name="T6" fmla="*/ 30 w 1226"/>
                <a:gd name="T7" fmla="*/ 60 h 60"/>
                <a:gd name="T8" fmla="*/ 1196 w 1226"/>
                <a:gd name="T9" fmla="*/ 60 h 60"/>
                <a:gd name="T10" fmla="*/ 1226 w 1226"/>
                <a:gd name="T11" fmla="*/ 30 h 60"/>
                <a:gd name="T12" fmla="*/ 1196 w 1226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6" h="60">
                  <a:moveTo>
                    <a:pt x="1196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1196" y="60"/>
                    <a:pt x="1196" y="60"/>
                    <a:pt x="1196" y="60"/>
                  </a:cubicBezTo>
                  <a:cubicBezTo>
                    <a:pt x="1213" y="60"/>
                    <a:pt x="1226" y="46"/>
                    <a:pt x="1226" y="30"/>
                  </a:cubicBezTo>
                  <a:cubicBezTo>
                    <a:pt x="1226" y="13"/>
                    <a:pt x="1213" y="0"/>
                    <a:pt x="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2273300" y="4565650"/>
              <a:ext cx="1452562" cy="71437"/>
            </a:xfrm>
            <a:custGeom>
              <a:avLst/>
              <a:gdLst>
                <a:gd name="T0" fmla="*/ 1196 w 1226"/>
                <a:gd name="T1" fmla="*/ 0 h 61"/>
                <a:gd name="T2" fmla="*/ 30 w 1226"/>
                <a:gd name="T3" fmla="*/ 0 h 61"/>
                <a:gd name="T4" fmla="*/ 0 w 1226"/>
                <a:gd name="T5" fmla="*/ 30 h 61"/>
                <a:gd name="T6" fmla="*/ 30 w 1226"/>
                <a:gd name="T7" fmla="*/ 61 h 61"/>
                <a:gd name="T8" fmla="*/ 1196 w 1226"/>
                <a:gd name="T9" fmla="*/ 61 h 61"/>
                <a:gd name="T10" fmla="*/ 1226 w 1226"/>
                <a:gd name="T11" fmla="*/ 30 h 61"/>
                <a:gd name="T12" fmla="*/ 1196 w 1226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6" h="61">
                  <a:moveTo>
                    <a:pt x="1196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1196" y="61"/>
                    <a:pt x="1196" y="61"/>
                    <a:pt x="1196" y="61"/>
                  </a:cubicBezTo>
                  <a:cubicBezTo>
                    <a:pt x="1213" y="61"/>
                    <a:pt x="1226" y="47"/>
                    <a:pt x="1226" y="30"/>
                  </a:cubicBezTo>
                  <a:cubicBezTo>
                    <a:pt x="1226" y="14"/>
                    <a:pt x="1213" y="0"/>
                    <a:pt x="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2725738" y="4818063"/>
              <a:ext cx="547687" cy="71437"/>
            </a:xfrm>
            <a:custGeom>
              <a:avLst/>
              <a:gdLst>
                <a:gd name="T0" fmla="*/ 432 w 462"/>
                <a:gd name="T1" fmla="*/ 0 h 60"/>
                <a:gd name="T2" fmla="*/ 30 w 462"/>
                <a:gd name="T3" fmla="*/ 0 h 60"/>
                <a:gd name="T4" fmla="*/ 0 w 462"/>
                <a:gd name="T5" fmla="*/ 30 h 60"/>
                <a:gd name="T6" fmla="*/ 30 w 462"/>
                <a:gd name="T7" fmla="*/ 60 h 60"/>
                <a:gd name="T8" fmla="*/ 432 w 462"/>
                <a:gd name="T9" fmla="*/ 60 h 60"/>
                <a:gd name="T10" fmla="*/ 462 w 462"/>
                <a:gd name="T11" fmla="*/ 30 h 60"/>
                <a:gd name="T12" fmla="*/ 432 w 46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2" h="60">
                  <a:moveTo>
                    <a:pt x="432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6"/>
                    <a:pt x="14" y="60"/>
                    <a:pt x="30" y="60"/>
                  </a:cubicBezTo>
                  <a:cubicBezTo>
                    <a:pt x="432" y="60"/>
                    <a:pt x="432" y="60"/>
                    <a:pt x="432" y="60"/>
                  </a:cubicBezTo>
                  <a:cubicBezTo>
                    <a:pt x="448" y="60"/>
                    <a:pt x="462" y="46"/>
                    <a:pt x="462" y="30"/>
                  </a:cubicBezTo>
                  <a:cubicBezTo>
                    <a:pt x="462" y="13"/>
                    <a:pt x="448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2624138" y="4370388"/>
              <a:ext cx="1101725" cy="71437"/>
            </a:xfrm>
            <a:custGeom>
              <a:avLst/>
              <a:gdLst>
                <a:gd name="T0" fmla="*/ 900 w 930"/>
                <a:gd name="T1" fmla="*/ 0 h 60"/>
                <a:gd name="T2" fmla="*/ 30 w 930"/>
                <a:gd name="T3" fmla="*/ 0 h 60"/>
                <a:gd name="T4" fmla="*/ 0 w 930"/>
                <a:gd name="T5" fmla="*/ 30 h 60"/>
                <a:gd name="T6" fmla="*/ 30 w 930"/>
                <a:gd name="T7" fmla="*/ 60 h 60"/>
                <a:gd name="T8" fmla="*/ 900 w 930"/>
                <a:gd name="T9" fmla="*/ 60 h 60"/>
                <a:gd name="T10" fmla="*/ 930 w 930"/>
                <a:gd name="T11" fmla="*/ 30 h 60"/>
                <a:gd name="T12" fmla="*/ 900 w 930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0" h="60">
                  <a:moveTo>
                    <a:pt x="90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0"/>
                    <a:pt x="30" y="60"/>
                  </a:cubicBezTo>
                  <a:cubicBezTo>
                    <a:pt x="900" y="60"/>
                    <a:pt x="900" y="60"/>
                    <a:pt x="900" y="60"/>
                  </a:cubicBezTo>
                  <a:cubicBezTo>
                    <a:pt x="917" y="60"/>
                    <a:pt x="930" y="47"/>
                    <a:pt x="930" y="30"/>
                  </a:cubicBezTo>
                  <a:cubicBezTo>
                    <a:pt x="930" y="14"/>
                    <a:pt x="917" y="0"/>
                    <a:pt x="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2273300" y="4370388"/>
              <a:ext cx="257175" cy="71437"/>
            </a:xfrm>
            <a:custGeom>
              <a:avLst/>
              <a:gdLst>
                <a:gd name="T0" fmla="*/ 187 w 217"/>
                <a:gd name="T1" fmla="*/ 0 h 60"/>
                <a:gd name="T2" fmla="*/ 30 w 217"/>
                <a:gd name="T3" fmla="*/ 0 h 60"/>
                <a:gd name="T4" fmla="*/ 0 w 217"/>
                <a:gd name="T5" fmla="*/ 30 h 60"/>
                <a:gd name="T6" fmla="*/ 30 w 217"/>
                <a:gd name="T7" fmla="*/ 60 h 60"/>
                <a:gd name="T8" fmla="*/ 187 w 217"/>
                <a:gd name="T9" fmla="*/ 60 h 60"/>
                <a:gd name="T10" fmla="*/ 217 w 217"/>
                <a:gd name="T11" fmla="*/ 30 h 60"/>
                <a:gd name="T12" fmla="*/ 187 w 21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60">
                  <a:moveTo>
                    <a:pt x="187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203" y="60"/>
                    <a:pt x="217" y="47"/>
                    <a:pt x="217" y="30"/>
                  </a:cubicBezTo>
                  <a:cubicBezTo>
                    <a:pt x="217" y="14"/>
                    <a:pt x="203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1955800" y="3935413"/>
              <a:ext cx="2085975" cy="1346200"/>
            </a:xfrm>
            <a:custGeom>
              <a:avLst/>
              <a:gdLst>
                <a:gd name="T0" fmla="*/ 1749 w 1760"/>
                <a:gd name="T1" fmla="*/ 154 h 1136"/>
                <a:gd name="T2" fmla="*/ 1723 w 1760"/>
                <a:gd name="T3" fmla="*/ 143 h 1136"/>
                <a:gd name="T4" fmla="*/ 1723 w 1760"/>
                <a:gd name="T5" fmla="*/ 143 h 1136"/>
                <a:gd name="T6" fmla="*/ 1610 w 1760"/>
                <a:gd name="T7" fmla="*/ 35 h 1136"/>
                <a:gd name="T8" fmla="*/ 1573 w 1760"/>
                <a:gd name="T9" fmla="*/ 0 h 1136"/>
                <a:gd name="T10" fmla="*/ 180 w 1760"/>
                <a:gd name="T11" fmla="*/ 0 h 1136"/>
                <a:gd name="T12" fmla="*/ 143 w 1760"/>
                <a:gd name="T13" fmla="*/ 35 h 1136"/>
                <a:gd name="T14" fmla="*/ 35 w 1760"/>
                <a:gd name="T15" fmla="*/ 143 h 1136"/>
                <a:gd name="T16" fmla="*/ 0 w 1760"/>
                <a:gd name="T17" fmla="*/ 180 h 1136"/>
                <a:gd name="T18" fmla="*/ 0 w 1760"/>
                <a:gd name="T19" fmla="*/ 956 h 1136"/>
                <a:gd name="T20" fmla="*/ 35 w 1760"/>
                <a:gd name="T21" fmla="*/ 993 h 1136"/>
                <a:gd name="T22" fmla="*/ 143 w 1760"/>
                <a:gd name="T23" fmla="*/ 1101 h 1136"/>
                <a:gd name="T24" fmla="*/ 180 w 1760"/>
                <a:gd name="T25" fmla="*/ 1136 h 1136"/>
                <a:gd name="T26" fmla="*/ 1067 w 1760"/>
                <a:gd name="T27" fmla="*/ 1136 h 1136"/>
                <a:gd name="T28" fmla="*/ 1097 w 1760"/>
                <a:gd name="T29" fmla="*/ 1106 h 1136"/>
                <a:gd name="T30" fmla="*/ 1067 w 1760"/>
                <a:gd name="T31" fmla="*/ 1076 h 1136"/>
                <a:gd name="T32" fmla="*/ 201 w 1760"/>
                <a:gd name="T33" fmla="*/ 1076 h 1136"/>
                <a:gd name="T34" fmla="*/ 60 w 1760"/>
                <a:gd name="T35" fmla="*/ 935 h 1136"/>
                <a:gd name="T36" fmla="*/ 60 w 1760"/>
                <a:gd name="T37" fmla="*/ 201 h 1136"/>
                <a:gd name="T38" fmla="*/ 201 w 1760"/>
                <a:gd name="T39" fmla="*/ 60 h 1136"/>
                <a:gd name="T40" fmla="*/ 1552 w 1760"/>
                <a:gd name="T41" fmla="*/ 60 h 1136"/>
                <a:gd name="T42" fmla="*/ 1700 w 1760"/>
                <a:gd name="T43" fmla="*/ 202 h 1136"/>
                <a:gd name="T44" fmla="*/ 1700 w 1760"/>
                <a:gd name="T45" fmla="*/ 712 h 1136"/>
                <a:gd name="T46" fmla="*/ 1730 w 1760"/>
                <a:gd name="T47" fmla="*/ 742 h 1136"/>
                <a:gd name="T48" fmla="*/ 1760 w 1760"/>
                <a:gd name="T49" fmla="*/ 712 h 1136"/>
                <a:gd name="T50" fmla="*/ 1760 w 1760"/>
                <a:gd name="T51" fmla="*/ 180 h 1136"/>
                <a:gd name="T52" fmla="*/ 1749 w 1760"/>
                <a:gd name="T53" fmla="*/ 154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0" h="1136">
                  <a:moveTo>
                    <a:pt x="1749" y="154"/>
                  </a:moveTo>
                  <a:cubicBezTo>
                    <a:pt x="1742" y="147"/>
                    <a:pt x="1733" y="143"/>
                    <a:pt x="1723" y="143"/>
                  </a:cubicBezTo>
                  <a:cubicBezTo>
                    <a:pt x="1723" y="143"/>
                    <a:pt x="1723" y="143"/>
                    <a:pt x="1723" y="143"/>
                  </a:cubicBezTo>
                  <a:cubicBezTo>
                    <a:pt x="1662" y="143"/>
                    <a:pt x="1612" y="96"/>
                    <a:pt x="1610" y="35"/>
                  </a:cubicBezTo>
                  <a:cubicBezTo>
                    <a:pt x="1609" y="15"/>
                    <a:pt x="1592" y="0"/>
                    <a:pt x="1573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0" y="0"/>
                    <a:pt x="144" y="15"/>
                    <a:pt x="143" y="35"/>
                  </a:cubicBezTo>
                  <a:cubicBezTo>
                    <a:pt x="141" y="93"/>
                    <a:pt x="93" y="140"/>
                    <a:pt x="35" y="143"/>
                  </a:cubicBezTo>
                  <a:cubicBezTo>
                    <a:pt x="15" y="144"/>
                    <a:pt x="0" y="160"/>
                    <a:pt x="0" y="180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76"/>
                    <a:pt x="15" y="992"/>
                    <a:pt x="35" y="993"/>
                  </a:cubicBezTo>
                  <a:cubicBezTo>
                    <a:pt x="93" y="996"/>
                    <a:pt x="141" y="1043"/>
                    <a:pt x="143" y="1101"/>
                  </a:cubicBezTo>
                  <a:cubicBezTo>
                    <a:pt x="144" y="1121"/>
                    <a:pt x="160" y="1136"/>
                    <a:pt x="180" y="1136"/>
                  </a:cubicBezTo>
                  <a:cubicBezTo>
                    <a:pt x="1067" y="1136"/>
                    <a:pt x="1067" y="1136"/>
                    <a:pt x="1067" y="1136"/>
                  </a:cubicBezTo>
                  <a:cubicBezTo>
                    <a:pt x="1083" y="1136"/>
                    <a:pt x="1097" y="1123"/>
                    <a:pt x="1097" y="1106"/>
                  </a:cubicBezTo>
                  <a:cubicBezTo>
                    <a:pt x="1097" y="1090"/>
                    <a:pt x="1083" y="1076"/>
                    <a:pt x="1067" y="1076"/>
                  </a:cubicBezTo>
                  <a:cubicBezTo>
                    <a:pt x="201" y="1076"/>
                    <a:pt x="201" y="1076"/>
                    <a:pt x="201" y="1076"/>
                  </a:cubicBezTo>
                  <a:cubicBezTo>
                    <a:pt x="189" y="1004"/>
                    <a:pt x="132" y="948"/>
                    <a:pt x="60" y="935"/>
                  </a:cubicBezTo>
                  <a:cubicBezTo>
                    <a:pt x="60" y="201"/>
                    <a:pt x="60" y="201"/>
                    <a:pt x="60" y="201"/>
                  </a:cubicBezTo>
                  <a:cubicBezTo>
                    <a:pt x="132" y="188"/>
                    <a:pt x="189" y="132"/>
                    <a:pt x="201" y="60"/>
                  </a:cubicBezTo>
                  <a:cubicBezTo>
                    <a:pt x="1552" y="60"/>
                    <a:pt x="1552" y="60"/>
                    <a:pt x="1552" y="60"/>
                  </a:cubicBezTo>
                  <a:cubicBezTo>
                    <a:pt x="1565" y="134"/>
                    <a:pt x="1625" y="192"/>
                    <a:pt x="1700" y="202"/>
                  </a:cubicBezTo>
                  <a:cubicBezTo>
                    <a:pt x="1700" y="712"/>
                    <a:pt x="1700" y="712"/>
                    <a:pt x="1700" y="712"/>
                  </a:cubicBezTo>
                  <a:cubicBezTo>
                    <a:pt x="1700" y="728"/>
                    <a:pt x="1713" y="742"/>
                    <a:pt x="1730" y="742"/>
                  </a:cubicBezTo>
                  <a:cubicBezTo>
                    <a:pt x="1747" y="742"/>
                    <a:pt x="1760" y="728"/>
                    <a:pt x="1760" y="712"/>
                  </a:cubicBezTo>
                  <a:cubicBezTo>
                    <a:pt x="1760" y="180"/>
                    <a:pt x="1760" y="180"/>
                    <a:pt x="1760" y="180"/>
                  </a:cubicBezTo>
                  <a:cubicBezTo>
                    <a:pt x="1760" y="170"/>
                    <a:pt x="1756" y="161"/>
                    <a:pt x="1749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7"/>
            <p:cNvSpPr>
              <a:spLocks noEditPoints="1"/>
            </p:cNvSpPr>
            <p:nvPr/>
          </p:nvSpPr>
          <p:spPr bwMode="auto">
            <a:xfrm>
              <a:off x="1785938" y="3757613"/>
              <a:ext cx="2425700" cy="1968499"/>
            </a:xfrm>
            <a:custGeom>
              <a:avLst/>
              <a:gdLst>
                <a:gd name="T0" fmla="*/ 83 w 2048"/>
                <a:gd name="T1" fmla="*/ 0 h 1660"/>
                <a:gd name="T2" fmla="*/ 0 w 2048"/>
                <a:gd name="T3" fmla="*/ 1353 h 1660"/>
                <a:gd name="T4" fmla="*/ 1344 w 2048"/>
                <a:gd name="T5" fmla="*/ 1436 h 1660"/>
                <a:gd name="T6" fmla="*/ 1303 w 2048"/>
                <a:gd name="T7" fmla="*/ 1567 h 1660"/>
                <a:gd name="T8" fmla="*/ 1420 w 2048"/>
                <a:gd name="T9" fmla="*/ 1567 h 1660"/>
                <a:gd name="T10" fmla="*/ 1497 w 2048"/>
                <a:gd name="T11" fmla="*/ 1660 h 1660"/>
                <a:gd name="T12" fmla="*/ 1529 w 2048"/>
                <a:gd name="T13" fmla="*/ 1640 h 1660"/>
                <a:gd name="T14" fmla="*/ 1690 w 2048"/>
                <a:gd name="T15" fmla="*/ 1640 h 1660"/>
                <a:gd name="T16" fmla="*/ 1722 w 2048"/>
                <a:gd name="T17" fmla="*/ 1660 h 1660"/>
                <a:gd name="T18" fmla="*/ 1799 w 2048"/>
                <a:gd name="T19" fmla="*/ 1567 h 1660"/>
                <a:gd name="T20" fmla="*/ 1916 w 2048"/>
                <a:gd name="T21" fmla="*/ 1567 h 1660"/>
                <a:gd name="T22" fmla="*/ 1875 w 2048"/>
                <a:gd name="T23" fmla="*/ 1436 h 1660"/>
                <a:gd name="T24" fmla="*/ 2048 w 2048"/>
                <a:gd name="T25" fmla="*/ 1353 h 1660"/>
                <a:gd name="T26" fmla="*/ 1965 w 2048"/>
                <a:gd name="T27" fmla="*/ 0 h 1660"/>
                <a:gd name="T28" fmla="*/ 1463 w 2048"/>
                <a:gd name="T29" fmla="*/ 1522 h 1660"/>
                <a:gd name="T30" fmla="*/ 1373 w 2048"/>
                <a:gd name="T31" fmla="*/ 1514 h 1660"/>
                <a:gd name="T32" fmla="*/ 1516 w 2048"/>
                <a:gd name="T33" fmla="*/ 1428 h 1660"/>
                <a:gd name="T34" fmla="*/ 1557 w 2048"/>
                <a:gd name="T35" fmla="*/ 1442 h 1660"/>
                <a:gd name="T36" fmla="*/ 1616 w 2048"/>
                <a:gd name="T37" fmla="*/ 1395 h 1660"/>
                <a:gd name="T38" fmla="*/ 1602 w 2048"/>
                <a:gd name="T39" fmla="*/ 1395 h 1660"/>
                <a:gd name="T40" fmla="*/ 1582 w 2048"/>
                <a:gd name="T41" fmla="*/ 1387 h 1660"/>
                <a:gd name="T42" fmla="*/ 1510 w 2048"/>
                <a:gd name="T43" fmla="*/ 1368 h 1660"/>
                <a:gd name="T44" fmla="*/ 1449 w 2048"/>
                <a:gd name="T45" fmla="*/ 1318 h 1660"/>
                <a:gd name="T46" fmla="*/ 1448 w 2048"/>
                <a:gd name="T47" fmla="*/ 1316 h 1660"/>
                <a:gd name="T48" fmla="*/ 1410 w 2048"/>
                <a:gd name="T49" fmla="*/ 1288 h 1660"/>
                <a:gd name="T50" fmla="*/ 1364 w 2048"/>
                <a:gd name="T51" fmla="*/ 1169 h 1660"/>
                <a:gd name="T52" fmla="*/ 1383 w 2048"/>
                <a:gd name="T53" fmla="*/ 1043 h 1660"/>
                <a:gd name="T54" fmla="*/ 1463 w 2048"/>
                <a:gd name="T55" fmla="*/ 943 h 1660"/>
                <a:gd name="T56" fmla="*/ 1582 w 2048"/>
                <a:gd name="T57" fmla="*/ 896 h 1660"/>
                <a:gd name="T58" fmla="*/ 1709 w 2048"/>
                <a:gd name="T59" fmla="*/ 916 h 1660"/>
                <a:gd name="T60" fmla="*/ 1808 w 2048"/>
                <a:gd name="T61" fmla="*/ 996 h 1660"/>
                <a:gd name="T62" fmla="*/ 1855 w 2048"/>
                <a:gd name="T63" fmla="*/ 1115 h 1660"/>
                <a:gd name="T64" fmla="*/ 1835 w 2048"/>
                <a:gd name="T65" fmla="*/ 1241 h 1660"/>
                <a:gd name="T66" fmla="*/ 1772 w 2048"/>
                <a:gd name="T67" fmla="*/ 1315 h 1660"/>
                <a:gd name="T68" fmla="*/ 1770 w 2048"/>
                <a:gd name="T69" fmla="*/ 1317 h 1660"/>
                <a:gd name="T70" fmla="*/ 1756 w 2048"/>
                <a:gd name="T71" fmla="*/ 1341 h 1660"/>
                <a:gd name="T72" fmla="*/ 1636 w 2048"/>
                <a:gd name="T73" fmla="*/ 1387 h 1660"/>
                <a:gd name="T74" fmla="*/ 1792 w 2048"/>
                <a:gd name="T75" fmla="*/ 1505 h 1660"/>
                <a:gd name="T76" fmla="*/ 1725 w 2048"/>
                <a:gd name="T77" fmla="*/ 1573 h 1660"/>
                <a:gd name="T78" fmla="*/ 1671 w 2048"/>
                <a:gd name="T79" fmla="*/ 1436 h 1660"/>
                <a:gd name="T80" fmla="*/ 1789 w 2048"/>
                <a:gd name="T81" fmla="*/ 1396 h 1660"/>
                <a:gd name="T82" fmla="*/ 1792 w 2048"/>
                <a:gd name="T83" fmla="*/ 1505 h 1660"/>
                <a:gd name="T84" fmla="*/ 1965 w 2048"/>
                <a:gd name="T85" fmla="*/ 1376 h 1660"/>
                <a:gd name="T86" fmla="*/ 1831 w 2048"/>
                <a:gd name="T87" fmla="*/ 1344 h 1660"/>
                <a:gd name="T88" fmla="*/ 1895 w 2048"/>
                <a:gd name="T89" fmla="*/ 1235 h 1660"/>
                <a:gd name="T90" fmla="*/ 1904 w 2048"/>
                <a:gd name="T91" fmla="*/ 1080 h 1660"/>
                <a:gd name="T92" fmla="*/ 1833 w 2048"/>
                <a:gd name="T93" fmla="*/ 941 h 1660"/>
                <a:gd name="T94" fmla="*/ 1703 w 2048"/>
                <a:gd name="T95" fmla="*/ 856 h 1660"/>
                <a:gd name="T96" fmla="*/ 1547 w 2048"/>
                <a:gd name="T97" fmla="*/ 847 h 1660"/>
                <a:gd name="T98" fmla="*/ 1408 w 2048"/>
                <a:gd name="T99" fmla="*/ 918 h 1660"/>
                <a:gd name="T100" fmla="*/ 1323 w 2048"/>
                <a:gd name="T101" fmla="*/ 1048 h 1660"/>
                <a:gd name="T102" fmla="*/ 1315 w 2048"/>
                <a:gd name="T103" fmla="*/ 1204 h 1660"/>
                <a:gd name="T104" fmla="*/ 1385 w 2048"/>
                <a:gd name="T105" fmla="*/ 1343 h 1660"/>
                <a:gd name="T106" fmla="*/ 1372 w 2048"/>
                <a:gd name="T107" fmla="*/ 1376 h 1660"/>
                <a:gd name="T108" fmla="*/ 60 w 2048"/>
                <a:gd name="T109" fmla="*/ 1353 h 1660"/>
                <a:gd name="T110" fmla="*/ 83 w 2048"/>
                <a:gd name="T111" fmla="*/ 60 h 1660"/>
                <a:gd name="T112" fmla="*/ 1988 w 2048"/>
                <a:gd name="T113" fmla="*/ 83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48" h="1660">
                  <a:moveTo>
                    <a:pt x="1965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353"/>
                    <a:pt x="0" y="1353"/>
                    <a:pt x="0" y="1353"/>
                  </a:cubicBezTo>
                  <a:cubicBezTo>
                    <a:pt x="0" y="1399"/>
                    <a:pt x="37" y="1436"/>
                    <a:pt x="83" y="1436"/>
                  </a:cubicBezTo>
                  <a:cubicBezTo>
                    <a:pt x="1344" y="1436"/>
                    <a:pt x="1344" y="1436"/>
                    <a:pt x="1344" y="1436"/>
                  </a:cubicBezTo>
                  <a:cubicBezTo>
                    <a:pt x="1299" y="1530"/>
                    <a:pt x="1299" y="1530"/>
                    <a:pt x="1299" y="1530"/>
                  </a:cubicBezTo>
                  <a:cubicBezTo>
                    <a:pt x="1293" y="1542"/>
                    <a:pt x="1295" y="1556"/>
                    <a:pt x="1303" y="1567"/>
                  </a:cubicBezTo>
                  <a:cubicBezTo>
                    <a:pt x="1311" y="1577"/>
                    <a:pt x="1324" y="1583"/>
                    <a:pt x="1337" y="1580"/>
                  </a:cubicBezTo>
                  <a:cubicBezTo>
                    <a:pt x="1420" y="1567"/>
                    <a:pt x="1420" y="1567"/>
                    <a:pt x="1420" y="1567"/>
                  </a:cubicBezTo>
                  <a:cubicBezTo>
                    <a:pt x="1466" y="1643"/>
                    <a:pt x="1466" y="1643"/>
                    <a:pt x="1466" y="1643"/>
                  </a:cubicBezTo>
                  <a:cubicBezTo>
                    <a:pt x="1473" y="1654"/>
                    <a:pt x="1484" y="1660"/>
                    <a:pt x="1497" y="1660"/>
                  </a:cubicBezTo>
                  <a:cubicBezTo>
                    <a:pt x="1497" y="1660"/>
                    <a:pt x="1498" y="1660"/>
                    <a:pt x="1498" y="1660"/>
                  </a:cubicBezTo>
                  <a:cubicBezTo>
                    <a:pt x="1512" y="1660"/>
                    <a:pt x="1523" y="1652"/>
                    <a:pt x="1529" y="1640"/>
                  </a:cubicBezTo>
                  <a:cubicBezTo>
                    <a:pt x="1609" y="1471"/>
                    <a:pt x="1609" y="1471"/>
                    <a:pt x="1609" y="1471"/>
                  </a:cubicBezTo>
                  <a:cubicBezTo>
                    <a:pt x="1690" y="1640"/>
                    <a:pt x="1690" y="1640"/>
                    <a:pt x="1690" y="1640"/>
                  </a:cubicBezTo>
                  <a:cubicBezTo>
                    <a:pt x="1695" y="1652"/>
                    <a:pt x="1707" y="1659"/>
                    <a:pt x="1720" y="1660"/>
                  </a:cubicBezTo>
                  <a:cubicBezTo>
                    <a:pt x="1721" y="1660"/>
                    <a:pt x="1721" y="1660"/>
                    <a:pt x="1722" y="1660"/>
                  </a:cubicBezTo>
                  <a:cubicBezTo>
                    <a:pt x="1734" y="1660"/>
                    <a:pt x="1746" y="1654"/>
                    <a:pt x="1752" y="1643"/>
                  </a:cubicBezTo>
                  <a:cubicBezTo>
                    <a:pt x="1799" y="1567"/>
                    <a:pt x="1799" y="1567"/>
                    <a:pt x="1799" y="1567"/>
                  </a:cubicBezTo>
                  <a:cubicBezTo>
                    <a:pt x="1882" y="1580"/>
                    <a:pt x="1882" y="1580"/>
                    <a:pt x="1882" y="1580"/>
                  </a:cubicBezTo>
                  <a:cubicBezTo>
                    <a:pt x="1895" y="1583"/>
                    <a:pt x="1908" y="1577"/>
                    <a:pt x="1916" y="1567"/>
                  </a:cubicBezTo>
                  <a:cubicBezTo>
                    <a:pt x="1924" y="1556"/>
                    <a:pt x="1925" y="1542"/>
                    <a:pt x="1920" y="1530"/>
                  </a:cubicBezTo>
                  <a:cubicBezTo>
                    <a:pt x="1875" y="1436"/>
                    <a:pt x="1875" y="1436"/>
                    <a:pt x="1875" y="1436"/>
                  </a:cubicBezTo>
                  <a:cubicBezTo>
                    <a:pt x="1965" y="1436"/>
                    <a:pt x="1965" y="1436"/>
                    <a:pt x="1965" y="1436"/>
                  </a:cubicBezTo>
                  <a:cubicBezTo>
                    <a:pt x="2011" y="1436"/>
                    <a:pt x="2048" y="1399"/>
                    <a:pt x="2048" y="1353"/>
                  </a:cubicBezTo>
                  <a:cubicBezTo>
                    <a:pt x="2048" y="83"/>
                    <a:pt x="2048" y="83"/>
                    <a:pt x="2048" y="83"/>
                  </a:cubicBezTo>
                  <a:cubicBezTo>
                    <a:pt x="2048" y="37"/>
                    <a:pt x="2011" y="0"/>
                    <a:pt x="1965" y="0"/>
                  </a:cubicBezTo>
                  <a:close/>
                  <a:moveTo>
                    <a:pt x="1494" y="1573"/>
                  </a:moveTo>
                  <a:cubicBezTo>
                    <a:pt x="1463" y="1522"/>
                    <a:pt x="1463" y="1522"/>
                    <a:pt x="1463" y="1522"/>
                  </a:cubicBezTo>
                  <a:cubicBezTo>
                    <a:pt x="1455" y="1509"/>
                    <a:pt x="1441" y="1503"/>
                    <a:pt x="1426" y="1505"/>
                  </a:cubicBezTo>
                  <a:cubicBezTo>
                    <a:pt x="1373" y="1514"/>
                    <a:pt x="1373" y="1514"/>
                    <a:pt x="1373" y="1514"/>
                  </a:cubicBezTo>
                  <a:cubicBezTo>
                    <a:pt x="1429" y="1396"/>
                    <a:pt x="1429" y="1396"/>
                    <a:pt x="1429" y="1396"/>
                  </a:cubicBezTo>
                  <a:cubicBezTo>
                    <a:pt x="1451" y="1419"/>
                    <a:pt x="1483" y="1431"/>
                    <a:pt x="1516" y="1428"/>
                  </a:cubicBezTo>
                  <a:cubicBezTo>
                    <a:pt x="1527" y="1427"/>
                    <a:pt x="1538" y="1430"/>
                    <a:pt x="1547" y="1436"/>
                  </a:cubicBezTo>
                  <a:cubicBezTo>
                    <a:pt x="1550" y="1438"/>
                    <a:pt x="1554" y="1440"/>
                    <a:pt x="1557" y="1442"/>
                  </a:cubicBezTo>
                  <a:lnTo>
                    <a:pt x="1494" y="1573"/>
                  </a:lnTo>
                  <a:close/>
                  <a:moveTo>
                    <a:pt x="1616" y="1395"/>
                  </a:moveTo>
                  <a:cubicBezTo>
                    <a:pt x="1616" y="1395"/>
                    <a:pt x="1616" y="1395"/>
                    <a:pt x="1616" y="1395"/>
                  </a:cubicBezTo>
                  <a:cubicBezTo>
                    <a:pt x="1612" y="1396"/>
                    <a:pt x="1607" y="1396"/>
                    <a:pt x="1602" y="1395"/>
                  </a:cubicBezTo>
                  <a:cubicBezTo>
                    <a:pt x="1602" y="1395"/>
                    <a:pt x="1602" y="1395"/>
                    <a:pt x="1602" y="1395"/>
                  </a:cubicBezTo>
                  <a:cubicBezTo>
                    <a:pt x="1595" y="1394"/>
                    <a:pt x="1588" y="1392"/>
                    <a:pt x="1582" y="1387"/>
                  </a:cubicBezTo>
                  <a:cubicBezTo>
                    <a:pt x="1564" y="1374"/>
                    <a:pt x="1542" y="1367"/>
                    <a:pt x="1520" y="1367"/>
                  </a:cubicBezTo>
                  <a:cubicBezTo>
                    <a:pt x="1517" y="1367"/>
                    <a:pt x="1513" y="1368"/>
                    <a:pt x="1510" y="1368"/>
                  </a:cubicBezTo>
                  <a:cubicBezTo>
                    <a:pt x="1490" y="1370"/>
                    <a:pt x="1471" y="1359"/>
                    <a:pt x="1463" y="1341"/>
                  </a:cubicBezTo>
                  <a:cubicBezTo>
                    <a:pt x="1459" y="1333"/>
                    <a:pt x="1455" y="1325"/>
                    <a:pt x="1449" y="1318"/>
                  </a:cubicBezTo>
                  <a:cubicBezTo>
                    <a:pt x="1449" y="1318"/>
                    <a:pt x="1449" y="1318"/>
                    <a:pt x="1448" y="1317"/>
                  </a:cubicBezTo>
                  <a:cubicBezTo>
                    <a:pt x="1448" y="1317"/>
                    <a:pt x="1448" y="1317"/>
                    <a:pt x="1448" y="1316"/>
                  </a:cubicBezTo>
                  <a:cubicBezTo>
                    <a:pt x="1447" y="1316"/>
                    <a:pt x="1447" y="1316"/>
                    <a:pt x="1446" y="1315"/>
                  </a:cubicBezTo>
                  <a:cubicBezTo>
                    <a:pt x="1437" y="1304"/>
                    <a:pt x="1424" y="1294"/>
                    <a:pt x="1410" y="1288"/>
                  </a:cubicBezTo>
                  <a:cubicBezTo>
                    <a:pt x="1392" y="1280"/>
                    <a:pt x="1381" y="1261"/>
                    <a:pt x="1383" y="1241"/>
                  </a:cubicBezTo>
                  <a:cubicBezTo>
                    <a:pt x="1386" y="1215"/>
                    <a:pt x="1379" y="1190"/>
                    <a:pt x="1364" y="1169"/>
                  </a:cubicBezTo>
                  <a:cubicBezTo>
                    <a:pt x="1352" y="1153"/>
                    <a:pt x="1352" y="1131"/>
                    <a:pt x="1364" y="1115"/>
                  </a:cubicBezTo>
                  <a:cubicBezTo>
                    <a:pt x="1379" y="1094"/>
                    <a:pt x="1386" y="1068"/>
                    <a:pt x="1383" y="1043"/>
                  </a:cubicBezTo>
                  <a:cubicBezTo>
                    <a:pt x="1381" y="1023"/>
                    <a:pt x="1392" y="1004"/>
                    <a:pt x="1410" y="996"/>
                  </a:cubicBezTo>
                  <a:cubicBezTo>
                    <a:pt x="1434" y="985"/>
                    <a:pt x="1452" y="966"/>
                    <a:pt x="1463" y="943"/>
                  </a:cubicBezTo>
                  <a:cubicBezTo>
                    <a:pt x="1471" y="925"/>
                    <a:pt x="1490" y="914"/>
                    <a:pt x="1510" y="916"/>
                  </a:cubicBezTo>
                  <a:cubicBezTo>
                    <a:pt x="1536" y="918"/>
                    <a:pt x="1561" y="911"/>
                    <a:pt x="1582" y="896"/>
                  </a:cubicBezTo>
                  <a:cubicBezTo>
                    <a:pt x="1598" y="885"/>
                    <a:pt x="1620" y="885"/>
                    <a:pt x="1636" y="896"/>
                  </a:cubicBezTo>
                  <a:cubicBezTo>
                    <a:pt x="1657" y="911"/>
                    <a:pt x="1683" y="918"/>
                    <a:pt x="1709" y="916"/>
                  </a:cubicBezTo>
                  <a:cubicBezTo>
                    <a:pt x="1728" y="914"/>
                    <a:pt x="1747" y="925"/>
                    <a:pt x="1756" y="943"/>
                  </a:cubicBezTo>
                  <a:cubicBezTo>
                    <a:pt x="1766" y="966"/>
                    <a:pt x="1785" y="985"/>
                    <a:pt x="1808" y="996"/>
                  </a:cubicBezTo>
                  <a:cubicBezTo>
                    <a:pt x="1826" y="1004"/>
                    <a:pt x="1837" y="1023"/>
                    <a:pt x="1835" y="1043"/>
                  </a:cubicBezTo>
                  <a:cubicBezTo>
                    <a:pt x="1833" y="1068"/>
                    <a:pt x="1840" y="1094"/>
                    <a:pt x="1855" y="1115"/>
                  </a:cubicBezTo>
                  <a:cubicBezTo>
                    <a:pt x="1866" y="1131"/>
                    <a:pt x="1866" y="1153"/>
                    <a:pt x="1855" y="1169"/>
                  </a:cubicBezTo>
                  <a:cubicBezTo>
                    <a:pt x="1840" y="1190"/>
                    <a:pt x="1833" y="1215"/>
                    <a:pt x="1835" y="1241"/>
                  </a:cubicBezTo>
                  <a:cubicBezTo>
                    <a:pt x="1837" y="1261"/>
                    <a:pt x="1826" y="1280"/>
                    <a:pt x="1808" y="1288"/>
                  </a:cubicBezTo>
                  <a:cubicBezTo>
                    <a:pt x="1794" y="1294"/>
                    <a:pt x="1782" y="1304"/>
                    <a:pt x="1772" y="1315"/>
                  </a:cubicBezTo>
                  <a:cubicBezTo>
                    <a:pt x="1772" y="1316"/>
                    <a:pt x="1771" y="1316"/>
                    <a:pt x="1771" y="1316"/>
                  </a:cubicBezTo>
                  <a:cubicBezTo>
                    <a:pt x="1771" y="1317"/>
                    <a:pt x="1771" y="1317"/>
                    <a:pt x="1770" y="1317"/>
                  </a:cubicBezTo>
                  <a:cubicBezTo>
                    <a:pt x="1770" y="1318"/>
                    <a:pt x="1770" y="1318"/>
                    <a:pt x="1769" y="1319"/>
                  </a:cubicBezTo>
                  <a:cubicBezTo>
                    <a:pt x="1764" y="1325"/>
                    <a:pt x="1759" y="1333"/>
                    <a:pt x="1756" y="1341"/>
                  </a:cubicBezTo>
                  <a:cubicBezTo>
                    <a:pt x="1747" y="1359"/>
                    <a:pt x="1728" y="1370"/>
                    <a:pt x="1709" y="1368"/>
                  </a:cubicBezTo>
                  <a:cubicBezTo>
                    <a:pt x="1683" y="1366"/>
                    <a:pt x="1657" y="1372"/>
                    <a:pt x="1636" y="1387"/>
                  </a:cubicBezTo>
                  <a:cubicBezTo>
                    <a:pt x="1630" y="1392"/>
                    <a:pt x="1624" y="1394"/>
                    <a:pt x="1616" y="1395"/>
                  </a:cubicBezTo>
                  <a:close/>
                  <a:moveTo>
                    <a:pt x="1792" y="1505"/>
                  </a:moveTo>
                  <a:cubicBezTo>
                    <a:pt x="1778" y="1503"/>
                    <a:pt x="1764" y="1509"/>
                    <a:pt x="1756" y="1522"/>
                  </a:cubicBezTo>
                  <a:cubicBezTo>
                    <a:pt x="1725" y="1573"/>
                    <a:pt x="1725" y="1573"/>
                    <a:pt x="1725" y="1573"/>
                  </a:cubicBezTo>
                  <a:cubicBezTo>
                    <a:pt x="1662" y="1442"/>
                    <a:pt x="1662" y="1442"/>
                    <a:pt x="1662" y="1442"/>
                  </a:cubicBezTo>
                  <a:cubicBezTo>
                    <a:pt x="1665" y="1440"/>
                    <a:pt x="1668" y="1438"/>
                    <a:pt x="1671" y="1436"/>
                  </a:cubicBezTo>
                  <a:cubicBezTo>
                    <a:pt x="1680" y="1430"/>
                    <a:pt x="1692" y="1427"/>
                    <a:pt x="1703" y="1428"/>
                  </a:cubicBezTo>
                  <a:cubicBezTo>
                    <a:pt x="1736" y="1431"/>
                    <a:pt x="1767" y="1419"/>
                    <a:pt x="1789" y="1396"/>
                  </a:cubicBezTo>
                  <a:cubicBezTo>
                    <a:pt x="1845" y="1514"/>
                    <a:pt x="1845" y="1514"/>
                    <a:pt x="1845" y="1514"/>
                  </a:cubicBezTo>
                  <a:lnTo>
                    <a:pt x="1792" y="1505"/>
                  </a:lnTo>
                  <a:close/>
                  <a:moveTo>
                    <a:pt x="1988" y="1353"/>
                  </a:moveTo>
                  <a:cubicBezTo>
                    <a:pt x="1988" y="1366"/>
                    <a:pt x="1978" y="1376"/>
                    <a:pt x="1965" y="1376"/>
                  </a:cubicBezTo>
                  <a:cubicBezTo>
                    <a:pt x="1846" y="1376"/>
                    <a:pt x="1846" y="1376"/>
                    <a:pt x="1846" y="1376"/>
                  </a:cubicBezTo>
                  <a:cubicBezTo>
                    <a:pt x="1831" y="1344"/>
                    <a:pt x="1831" y="1344"/>
                    <a:pt x="1831" y="1344"/>
                  </a:cubicBezTo>
                  <a:cubicBezTo>
                    <a:pt x="1832" y="1343"/>
                    <a:pt x="1832" y="1343"/>
                    <a:pt x="1833" y="1343"/>
                  </a:cubicBezTo>
                  <a:cubicBezTo>
                    <a:pt x="1875" y="1324"/>
                    <a:pt x="1900" y="1281"/>
                    <a:pt x="1895" y="1235"/>
                  </a:cubicBezTo>
                  <a:cubicBezTo>
                    <a:pt x="1894" y="1224"/>
                    <a:pt x="1897" y="1213"/>
                    <a:pt x="1904" y="1204"/>
                  </a:cubicBezTo>
                  <a:cubicBezTo>
                    <a:pt x="1930" y="1167"/>
                    <a:pt x="1930" y="1117"/>
                    <a:pt x="1904" y="1080"/>
                  </a:cubicBezTo>
                  <a:cubicBezTo>
                    <a:pt x="1897" y="1071"/>
                    <a:pt x="1894" y="1059"/>
                    <a:pt x="1895" y="1048"/>
                  </a:cubicBezTo>
                  <a:cubicBezTo>
                    <a:pt x="1900" y="1003"/>
                    <a:pt x="1875" y="960"/>
                    <a:pt x="1833" y="941"/>
                  </a:cubicBezTo>
                  <a:cubicBezTo>
                    <a:pt x="1823" y="936"/>
                    <a:pt x="1815" y="928"/>
                    <a:pt x="1810" y="918"/>
                  </a:cubicBezTo>
                  <a:cubicBezTo>
                    <a:pt x="1791" y="876"/>
                    <a:pt x="1748" y="852"/>
                    <a:pt x="1703" y="856"/>
                  </a:cubicBezTo>
                  <a:cubicBezTo>
                    <a:pt x="1692" y="857"/>
                    <a:pt x="1680" y="854"/>
                    <a:pt x="1671" y="847"/>
                  </a:cubicBezTo>
                  <a:cubicBezTo>
                    <a:pt x="1634" y="821"/>
                    <a:pt x="1584" y="821"/>
                    <a:pt x="1547" y="847"/>
                  </a:cubicBezTo>
                  <a:cubicBezTo>
                    <a:pt x="1538" y="854"/>
                    <a:pt x="1527" y="857"/>
                    <a:pt x="1516" y="856"/>
                  </a:cubicBezTo>
                  <a:cubicBezTo>
                    <a:pt x="1470" y="852"/>
                    <a:pt x="1427" y="876"/>
                    <a:pt x="1408" y="918"/>
                  </a:cubicBezTo>
                  <a:cubicBezTo>
                    <a:pt x="1404" y="928"/>
                    <a:pt x="1396" y="936"/>
                    <a:pt x="1385" y="941"/>
                  </a:cubicBezTo>
                  <a:cubicBezTo>
                    <a:pt x="1344" y="960"/>
                    <a:pt x="1319" y="1003"/>
                    <a:pt x="1323" y="1048"/>
                  </a:cubicBezTo>
                  <a:cubicBezTo>
                    <a:pt x="1324" y="1059"/>
                    <a:pt x="1321" y="1071"/>
                    <a:pt x="1315" y="1080"/>
                  </a:cubicBezTo>
                  <a:cubicBezTo>
                    <a:pt x="1289" y="1117"/>
                    <a:pt x="1289" y="1167"/>
                    <a:pt x="1315" y="1204"/>
                  </a:cubicBezTo>
                  <a:cubicBezTo>
                    <a:pt x="1321" y="1213"/>
                    <a:pt x="1324" y="1224"/>
                    <a:pt x="1323" y="1235"/>
                  </a:cubicBezTo>
                  <a:cubicBezTo>
                    <a:pt x="1319" y="1281"/>
                    <a:pt x="1344" y="1324"/>
                    <a:pt x="1385" y="1343"/>
                  </a:cubicBezTo>
                  <a:cubicBezTo>
                    <a:pt x="1386" y="1343"/>
                    <a:pt x="1387" y="1343"/>
                    <a:pt x="1388" y="1344"/>
                  </a:cubicBezTo>
                  <a:cubicBezTo>
                    <a:pt x="1372" y="1376"/>
                    <a:pt x="1372" y="1376"/>
                    <a:pt x="1372" y="1376"/>
                  </a:cubicBezTo>
                  <a:cubicBezTo>
                    <a:pt x="83" y="1376"/>
                    <a:pt x="83" y="1376"/>
                    <a:pt x="83" y="1376"/>
                  </a:cubicBezTo>
                  <a:cubicBezTo>
                    <a:pt x="70" y="1376"/>
                    <a:pt x="60" y="1366"/>
                    <a:pt x="60" y="135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70"/>
                    <a:pt x="70" y="60"/>
                    <a:pt x="83" y="60"/>
                  </a:cubicBezTo>
                  <a:cubicBezTo>
                    <a:pt x="1965" y="60"/>
                    <a:pt x="1965" y="60"/>
                    <a:pt x="1965" y="60"/>
                  </a:cubicBezTo>
                  <a:cubicBezTo>
                    <a:pt x="1978" y="60"/>
                    <a:pt x="1988" y="70"/>
                    <a:pt x="1988" y="83"/>
                  </a:cubicBezTo>
                  <a:cubicBezTo>
                    <a:pt x="1988" y="1353"/>
                    <a:pt x="1988" y="1353"/>
                    <a:pt x="1988" y="1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8"/>
            <p:cNvSpPr>
              <a:spLocks noEditPoints="1"/>
            </p:cNvSpPr>
            <p:nvPr/>
          </p:nvSpPr>
          <p:spPr bwMode="auto">
            <a:xfrm>
              <a:off x="3468688" y="4889500"/>
              <a:ext cx="442912" cy="442912"/>
            </a:xfrm>
            <a:custGeom>
              <a:avLst/>
              <a:gdLst>
                <a:gd name="T0" fmla="*/ 186 w 373"/>
                <a:gd name="T1" fmla="*/ 0 h 373"/>
                <a:gd name="T2" fmla="*/ 0 w 373"/>
                <a:gd name="T3" fmla="*/ 187 h 373"/>
                <a:gd name="T4" fmla="*/ 186 w 373"/>
                <a:gd name="T5" fmla="*/ 373 h 373"/>
                <a:gd name="T6" fmla="*/ 373 w 373"/>
                <a:gd name="T7" fmla="*/ 187 h 373"/>
                <a:gd name="T8" fmla="*/ 186 w 373"/>
                <a:gd name="T9" fmla="*/ 0 h 373"/>
                <a:gd name="T10" fmla="*/ 186 w 373"/>
                <a:gd name="T11" fmla="*/ 313 h 373"/>
                <a:gd name="T12" fmla="*/ 60 w 373"/>
                <a:gd name="T13" fmla="*/ 187 h 373"/>
                <a:gd name="T14" fmla="*/ 186 w 373"/>
                <a:gd name="T15" fmla="*/ 60 h 373"/>
                <a:gd name="T16" fmla="*/ 313 w 373"/>
                <a:gd name="T17" fmla="*/ 187 h 373"/>
                <a:gd name="T18" fmla="*/ 186 w 373"/>
                <a:gd name="T19" fmla="*/ 31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373">
                  <a:moveTo>
                    <a:pt x="186" y="0"/>
                  </a:moveTo>
                  <a:cubicBezTo>
                    <a:pt x="83" y="0"/>
                    <a:pt x="0" y="84"/>
                    <a:pt x="0" y="187"/>
                  </a:cubicBezTo>
                  <a:cubicBezTo>
                    <a:pt x="0" y="290"/>
                    <a:pt x="83" y="373"/>
                    <a:pt x="186" y="373"/>
                  </a:cubicBezTo>
                  <a:cubicBezTo>
                    <a:pt x="289" y="373"/>
                    <a:pt x="373" y="290"/>
                    <a:pt x="373" y="187"/>
                  </a:cubicBezTo>
                  <a:cubicBezTo>
                    <a:pt x="373" y="84"/>
                    <a:pt x="289" y="0"/>
                    <a:pt x="186" y="0"/>
                  </a:cubicBezTo>
                  <a:close/>
                  <a:moveTo>
                    <a:pt x="186" y="313"/>
                  </a:moveTo>
                  <a:cubicBezTo>
                    <a:pt x="116" y="313"/>
                    <a:pt x="60" y="257"/>
                    <a:pt x="60" y="187"/>
                  </a:cubicBezTo>
                  <a:cubicBezTo>
                    <a:pt x="60" y="117"/>
                    <a:pt x="116" y="60"/>
                    <a:pt x="186" y="60"/>
                  </a:cubicBezTo>
                  <a:cubicBezTo>
                    <a:pt x="256" y="60"/>
                    <a:pt x="313" y="117"/>
                    <a:pt x="313" y="187"/>
                  </a:cubicBezTo>
                  <a:cubicBezTo>
                    <a:pt x="313" y="257"/>
                    <a:pt x="256" y="313"/>
                    <a:pt x="186" y="3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Поведение пользователя при регистрации</a:t>
            </a:r>
            <a:r>
              <a:rPr lang="en-US" dirty="0" smtClean="0"/>
              <a:t>/</a:t>
            </a:r>
            <a:r>
              <a:rPr lang="ru-RU" dirty="0" smtClean="0"/>
              <a:t>авторизации</a:t>
            </a:r>
            <a:endParaRPr lang="ru-RU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29" name="Объект 28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35271" y="1825625"/>
            <a:ext cx="8921458" cy="43513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93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343217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B2210-7C35-4B38-BA9E-ED8E26E7AB46}"/>
              </a:ext>
            </a:extLst>
          </p:cNvPr>
          <p:cNvSpPr/>
          <p:nvPr/>
        </p:nvSpPr>
        <p:spPr>
          <a:xfrm>
            <a:off x="0" y="3725386"/>
            <a:ext cx="1669476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180190" y="2971800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AE6365-9B07-432F-B576-4F165A550F2B}"/>
              </a:ext>
            </a:extLst>
          </p:cNvPr>
          <p:cNvSpPr/>
          <p:nvPr/>
        </p:nvSpPr>
        <p:spPr>
          <a:xfrm>
            <a:off x="220663" y="2971800"/>
            <a:ext cx="100012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11705453" y="3054927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3432176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849218" y="1326791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642382" y="1364800"/>
            <a:ext cx="704144" cy="703708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038" y="134938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Поведение авторизованного пользователя</a:t>
            </a:r>
            <a:endParaRPr lang="ru-RU" dirty="0"/>
          </a:p>
        </p:txBody>
      </p:sp>
      <p:pic>
        <p:nvPicPr>
          <p:cNvPr id="17" name="Объект 16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47286" y="1825625"/>
            <a:ext cx="7497428" cy="4351338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3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0030840" y="3432175"/>
            <a:ext cx="819150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218968" y="2950733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343217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B2210-7C35-4B38-BA9E-ED8E26E7AB46}"/>
              </a:ext>
            </a:extLst>
          </p:cNvPr>
          <p:cNvSpPr/>
          <p:nvPr/>
        </p:nvSpPr>
        <p:spPr>
          <a:xfrm>
            <a:off x="0" y="3432175"/>
            <a:ext cx="2185988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AE6365-9B07-432F-B576-4F165A550F2B}"/>
              </a:ext>
            </a:extLst>
          </p:cNvPr>
          <p:cNvSpPr/>
          <p:nvPr/>
        </p:nvSpPr>
        <p:spPr>
          <a:xfrm>
            <a:off x="487077" y="3215640"/>
            <a:ext cx="100012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3432176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Примеры интерфейса</a:t>
            </a:r>
            <a:endParaRPr lang="ru-RU" dirty="0"/>
          </a:p>
        </p:txBody>
      </p:sp>
      <p:pic>
        <p:nvPicPr>
          <p:cNvPr id="15" name="Объект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6636" y="1825625"/>
            <a:ext cx="8978728" cy="435133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3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Прямоугольник 385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-105111" y="5152972"/>
            <a:ext cx="232325" cy="170502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7" name="Прямоугольник 386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27214" y="5152972"/>
            <a:ext cx="2264368" cy="170502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1" name="Прямоугольник 38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4557113" y="4055165"/>
            <a:ext cx="2547491" cy="2802835"/>
          </a:xfrm>
          <a:prstGeom prst="rect">
            <a:avLst/>
          </a:prstGeom>
          <a:solidFill>
            <a:srgbClr val="D9F3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2" name="Прямоугольник 381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3492404" y="4055165"/>
            <a:ext cx="107135" cy="2802835"/>
          </a:xfrm>
          <a:prstGeom prst="rect">
            <a:avLst/>
          </a:prstGeom>
          <a:solidFill>
            <a:srgbClr val="D9F3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9" name="Прямоугольник 37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3075230" y="2778603"/>
            <a:ext cx="2547491" cy="1646447"/>
          </a:xfrm>
          <a:prstGeom prst="rect">
            <a:avLst/>
          </a:prstGeom>
          <a:solidFill>
            <a:srgbClr val="D9F3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8" name="Прямоугольник 377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4348976" y="1151116"/>
            <a:ext cx="201163" cy="131148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74173" y="7143141"/>
            <a:ext cx="7017239" cy="2719241"/>
          </a:xfrm>
          <a:prstGeom prst="rect">
            <a:avLst/>
          </a:prstGeom>
          <a:solidFill>
            <a:srgbClr val="557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7" name="Прямоугольник 366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2743729" y="1002690"/>
            <a:ext cx="1067129" cy="131148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0" name="Прямоугольник 369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2660727" y="190745"/>
            <a:ext cx="4516407" cy="85502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3" name="Прямоугольник 372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3443430" y="2154803"/>
            <a:ext cx="107135" cy="1646447"/>
          </a:xfrm>
          <a:prstGeom prst="rect">
            <a:avLst/>
          </a:prstGeom>
          <a:solidFill>
            <a:srgbClr val="D9F3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5" name="Прямоугольник 37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2521053" y="1264779"/>
            <a:ext cx="74431" cy="1191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6" name="Прямоугольник 375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3621956" y="1264779"/>
            <a:ext cx="74431" cy="11914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90" name="Рисунок 38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142" y="187984"/>
            <a:ext cx="1502720" cy="57376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0174" y="1825625"/>
            <a:ext cx="8911651" cy="435133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78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Прямоугольник 386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9551417" y="447675"/>
            <a:ext cx="1011767" cy="45708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9" name="Прямоугольник 38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828114" y="1061700"/>
            <a:ext cx="281785" cy="526338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356" y="-82985"/>
            <a:ext cx="1320916" cy="1321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1246424"/>
            <a:ext cx="1320916" cy="13213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438" y="2681207"/>
            <a:ext cx="1320916" cy="13213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58242" y="155932"/>
            <a:ext cx="1320916" cy="13213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8621" y="5664396"/>
            <a:ext cx="1320916" cy="13213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1862" y="4357874"/>
            <a:ext cx="1320916" cy="1321375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1625862" y="1825625"/>
            <a:ext cx="8940275" cy="435133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6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862" y="1825625"/>
            <a:ext cx="8940275" cy="435133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37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0030840" y="3432175"/>
            <a:ext cx="819150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25667" y="336043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B2210-7C35-4B38-BA9E-ED8E26E7AB46}"/>
              </a:ext>
            </a:extLst>
          </p:cNvPr>
          <p:cNvSpPr/>
          <p:nvPr/>
        </p:nvSpPr>
        <p:spPr>
          <a:xfrm>
            <a:off x="0" y="3432175"/>
            <a:ext cx="2185988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180190" y="2971800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AE6365-9B07-432F-B576-4F165A550F2B}"/>
              </a:ext>
            </a:extLst>
          </p:cNvPr>
          <p:cNvSpPr/>
          <p:nvPr/>
        </p:nvSpPr>
        <p:spPr>
          <a:xfrm>
            <a:off x="220663" y="2971800"/>
            <a:ext cx="100012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8436731" y="4269581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3432176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849218" y="5508653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642382" y="1364800"/>
            <a:ext cx="704144" cy="703708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6331716" y="4658217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643" y="1825625"/>
            <a:ext cx="8930714" cy="435133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79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0030840" y="3432175"/>
            <a:ext cx="819150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343217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B2210-7C35-4B38-BA9E-ED8E26E7AB46}"/>
              </a:ext>
            </a:extLst>
          </p:cNvPr>
          <p:cNvSpPr/>
          <p:nvPr/>
        </p:nvSpPr>
        <p:spPr>
          <a:xfrm>
            <a:off x="0" y="3432175"/>
            <a:ext cx="2185988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180190" y="2971800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AE6365-9B07-432F-B576-4F165A550F2B}"/>
              </a:ext>
            </a:extLst>
          </p:cNvPr>
          <p:cNvSpPr/>
          <p:nvPr/>
        </p:nvSpPr>
        <p:spPr>
          <a:xfrm>
            <a:off x="220663" y="2971800"/>
            <a:ext cx="100012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9833990" y="2971800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3432176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642382" y="1364800"/>
            <a:ext cx="704144" cy="703708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6331716" y="4658217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526" y="5886809"/>
            <a:ext cx="777104" cy="96166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44063"/>
            <a:ext cx="10515600" cy="1146625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1458" y="1825625"/>
            <a:ext cx="8969084" cy="435133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7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0030840" y="3432175"/>
            <a:ext cx="819150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343217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DB2210-7C35-4B38-BA9E-ED8E26E7AB46}"/>
              </a:ext>
            </a:extLst>
          </p:cNvPr>
          <p:cNvSpPr/>
          <p:nvPr/>
        </p:nvSpPr>
        <p:spPr>
          <a:xfrm>
            <a:off x="0" y="3432175"/>
            <a:ext cx="2185988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230823" y="2971800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AE6365-9B07-432F-B576-4F165A550F2B}"/>
              </a:ext>
            </a:extLst>
          </p:cNvPr>
          <p:cNvSpPr/>
          <p:nvPr/>
        </p:nvSpPr>
        <p:spPr>
          <a:xfrm>
            <a:off x="220663" y="2971800"/>
            <a:ext cx="100012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9833990" y="2971800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3432176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223534" y="1153605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1031926" y="1267086"/>
            <a:ext cx="704144" cy="703708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6346638" y="4099593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9" y="6138362"/>
            <a:ext cx="1502720" cy="57376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003" y="232066"/>
            <a:ext cx="2050659" cy="614359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Разработано функциональное веб-приложение для </a:t>
            </a:r>
            <a:r>
              <a:rPr lang="ru-RU" dirty="0"/>
              <a:t>распределения пациентов в группы при проведении </a:t>
            </a:r>
            <a:r>
              <a:rPr lang="ru-RU" dirty="0" smtClean="0"/>
              <a:t>РКИ.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2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8;p1"/>
          <p:cNvSpPr/>
          <p:nvPr/>
        </p:nvSpPr>
        <p:spPr>
          <a:xfrm>
            <a:off x="0" y="77773"/>
            <a:ext cx="12191999" cy="6850566"/>
          </a:xfrm>
          <a:prstGeom prst="rect">
            <a:avLst/>
          </a:prstGeom>
          <a:solidFill>
            <a:srgbClr val="083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11012488" y="4877823"/>
            <a:ext cx="1179512" cy="3190584"/>
          </a:xfrm>
          <a:prstGeom prst="rect">
            <a:avLst/>
          </a:prstGeom>
          <a:solidFill>
            <a:srgbClr val="6600CC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1"/>
          <p:cNvSpPr/>
          <p:nvPr/>
        </p:nvSpPr>
        <p:spPr>
          <a:xfrm>
            <a:off x="0" y="4877823"/>
            <a:ext cx="3194538" cy="3190584"/>
          </a:xfrm>
          <a:prstGeom prst="rect">
            <a:avLst/>
          </a:prstGeom>
          <a:solidFill>
            <a:srgbClr val="6600CC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11185525" y="5202792"/>
            <a:ext cx="1006475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358356" y="5365352"/>
            <a:ext cx="100012" cy="2855119"/>
          </a:xfrm>
          <a:prstGeom prst="rect">
            <a:avLst/>
          </a:prstGeom>
          <a:solidFill>
            <a:srgbClr val="6600CC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/>
          <p:nvPr/>
        </p:nvSpPr>
        <p:spPr>
          <a:xfrm>
            <a:off x="11428786" y="5365353"/>
            <a:ext cx="100013" cy="2855119"/>
          </a:xfrm>
          <a:prstGeom prst="rect">
            <a:avLst/>
          </a:prstGeom>
          <a:solidFill>
            <a:srgbClr val="6600CC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1"/>
          <p:cNvSpPr/>
          <p:nvPr/>
        </p:nvSpPr>
        <p:spPr>
          <a:xfrm>
            <a:off x="8801100" y="4877823"/>
            <a:ext cx="2054225" cy="3190584"/>
          </a:xfrm>
          <a:prstGeom prst="rect">
            <a:avLst/>
          </a:prstGeom>
          <a:solidFill>
            <a:srgbClr val="6600CC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8244358" y="5202792"/>
            <a:ext cx="2469038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1"/>
          <p:cNvSpPr/>
          <p:nvPr/>
        </p:nvSpPr>
        <p:spPr>
          <a:xfrm>
            <a:off x="0" y="5202792"/>
            <a:ext cx="993776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1"/>
          <p:cNvSpPr/>
          <p:nvPr/>
        </p:nvSpPr>
        <p:spPr>
          <a:xfrm>
            <a:off x="1597269" y="3134282"/>
            <a:ext cx="761545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lang="ru-RU" sz="1600" dirty="0" smtClean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lvl="0" algn="ctr">
              <a:lnSpc>
                <a:spcPct val="90000"/>
              </a:lnSpc>
              <a:buClr>
                <a:schemeClr val="lt1"/>
              </a:buClr>
              <a:buSzPts val="1600"/>
            </a:pPr>
            <a:r>
              <a:rPr lang="ru-RU" sz="2800" b="1" dirty="0" smtClean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Спасибо за внимание</a:t>
            </a:r>
            <a:endParaRPr lang="ru-RU" sz="28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lang="ru-RU" sz="1600" dirty="0" smtClean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95" name="Google Shape;695;p31"/>
          <p:cNvSpPr/>
          <p:nvPr/>
        </p:nvSpPr>
        <p:spPr>
          <a:xfrm>
            <a:off x="7975213" y="4220512"/>
            <a:ext cx="1337447" cy="1336619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1"/>
          <p:cNvSpPr/>
          <p:nvPr/>
        </p:nvSpPr>
        <p:spPr>
          <a:xfrm>
            <a:off x="9312660" y="3196426"/>
            <a:ext cx="704144" cy="703708"/>
          </a:xfrm>
          <a:prstGeom prst="rect">
            <a:avLst/>
          </a:prstGeom>
          <a:solidFill>
            <a:srgbClr val="2E75B5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74" y="980227"/>
            <a:ext cx="2845448" cy="133380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508733"/>
            <a:ext cx="1920407" cy="575337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1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1"/>
            <a:ext cx="1179512" cy="1825622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3432175"/>
            <a:ext cx="819150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343217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7F4C41-A183-4F6A-9348-4DA00599379B}"/>
              </a:ext>
            </a:extLst>
          </p:cNvPr>
          <p:cNvSpPr/>
          <p:nvPr/>
        </p:nvSpPr>
        <p:spPr>
          <a:xfrm>
            <a:off x="0" y="3432175"/>
            <a:ext cx="2185988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11185525" y="0"/>
            <a:ext cx="1006475" cy="556736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1"/>
            <a:ext cx="819150" cy="1825622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15E065F-B383-4EE2-8E40-503AE416AC55}"/>
              </a:ext>
            </a:extLst>
          </p:cNvPr>
          <p:cNvSpPr/>
          <p:nvPr/>
        </p:nvSpPr>
        <p:spPr>
          <a:xfrm>
            <a:off x="358356" y="3904455"/>
            <a:ext cx="100012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BAB5B58-D96C-46D6-80D2-344F99BBC81D}"/>
              </a:ext>
            </a:extLst>
          </p:cNvPr>
          <p:cNvSpPr/>
          <p:nvPr/>
        </p:nvSpPr>
        <p:spPr>
          <a:xfrm>
            <a:off x="11428786" y="3904456"/>
            <a:ext cx="100013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339452" y="251771"/>
            <a:ext cx="1188910" cy="1188173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Постановка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9" y="475143"/>
            <a:ext cx="2050659" cy="614359"/>
          </a:xfrm>
          <a:prstGeom prst="rect">
            <a:avLst/>
          </a:prstGeom>
        </p:spPr>
      </p:pic>
      <p:sp>
        <p:nvSpPr>
          <p:cNvPr id="15" name="Объект 2"/>
          <p:cNvSpPr>
            <a:spLocks noGrp="1"/>
          </p:cNvSpPr>
          <p:nvPr>
            <p:ph idx="1"/>
          </p:nvPr>
        </p:nvSpPr>
        <p:spPr>
          <a:xfrm>
            <a:off x="775137" y="1362526"/>
            <a:ext cx="10597055" cy="5227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 smtClean="0">
                <a:cs typeface="Times New Roman" panose="02020603050405020304" pitchFamily="18" charset="0"/>
              </a:rPr>
              <a:t>Цель – разработка веб-приложения для рандомизированного распределения пациентов на группы при проведении </a:t>
            </a:r>
            <a:r>
              <a:rPr lang="ru-RU" dirty="0" smtClean="0">
                <a:cs typeface="Times New Roman" panose="02020603050405020304" pitchFamily="18" charset="0"/>
              </a:rPr>
              <a:t>рандомизированного клинического исследования (РКИ)</a:t>
            </a:r>
            <a:r>
              <a:rPr lang="ru-RU" dirty="0" smtClean="0">
                <a:cs typeface="Times New Roman" panose="02020603050405020304" pitchFamily="18" charset="0"/>
              </a:rPr>
              <a:t>. </a:t>
            </a:r>
            <a:endParaRPr lang="ru-RU" dirty="0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 smtClean="0">
                <a:cs typeface="Times New Roman" panose="02020603050405020304" pitchFamily="18" charset="0"/>
              </a:rPr>
              <a:t>	Основные функциональные возможности сервиса: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 smtClean="0">
                <a:cs typeface="Times New Roman" panose="02020603050405020304" pitchFamily="18" charset="0"/>
              </a:rPr>
              <a:t>Регистрация, авторизация </a:t>
            </a:r>
            <a:r>
              <a:rPr lang="ru-RU" dirty="0" smtClean="0">
                <a:cs typeface="Times New Roman" panose="02020603050405020304" pitchFamily="18" charset="0"/>
              </a:rPr>
              <a:t>пользователей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 smtClean="0">
                <a:cs typeface="Times New Roman" panose="02020603050405020304" pitchFamily="18" charset="0"/>
              </a:rPr>
              <a:t>Создание исследований </a:t>
            </a:r>
            <a:r>
              <a:rPr lang="ru-RU" dirty="0" smtClean="0">
                <a:cs typeface="Times New Roman" panose="02020603050405020304" pitchFamily="18" charset="0"/>
              </a:rPr>
              <a:t>с выбранным типом рандомизации пациентов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 smtClean="0">
                <a:cs typeface="Times New Roman" panose="02020603050405020304" pitchFamily="18" charset="0"/>
              </a:rPr>
              <a:t>Генерация схемы рандомизации </a:t>
            </a:r>
            <a:r>
              <a:rPr lang="ru-RU" dirty="0" smtClean="0">
                <a:cs typeface="Times New Roman" panose="02020603050405020304" pitchFamily="18" charset="0"/>
              </a:rPr>
              <a:t>пациентов при создании исследования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 smtClean="0">
                <a:cs typeface="Times New Roman" panose="02020603050405020304" pitchFamily="18" charset="0"/>
              </a:rPr>
              <a:t>Редактирование исследований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 smtClean="0">
                <a:cs typeface="Times New Roman" panose="02020603050405020304" pitchFamily="18" charset="0"/>
              </a:rPr>
              <a:t>Просмотр</a:t>
            </a:r>
            <a:r>
              <a:rPr lang="ru-RU" dirty="0" smtClean="0">
                <a:cs typeface="Times New Roman" panose="02020603050405020304" pitchFamily="18" charset="0"/>
              </a:rPr>
              <a:t> проведённых на сервисе исследований со списком пациентов, журналом действий и схемой рандомизации</a:t>
            </a:r>
          </a:p>
          <a:p>
            <a:pPr marL="514350" indent="-514350">
              <a:buFont typeface="+mj-lt"/>
              <a:buAutoNum type="arabicPeriod"/>
            </a:pP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3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Особенности сервиса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При создании исследования доступен выбор одного из трёх типов рандомизации пациентов: простая, блочная с фиксированным размером блоков и блочная со случайным размером блоков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Схема распределения пациентов скрыта до завершения исследования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 smtClean="0"/>
              <a:t>Логируются</a:t>
            </a:r>
            <a:r>
              <a:rPr lang="ru-RU" dirty="0" smtClean="0"/>
              <a:t> ключевые действия исследователя, такие как создание исследования, добавление пациентов в исследование, завершение исследования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1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5 Common Mistakes When Using the Bootstrap Framework. | DevsDay.r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148" y="3288799"/>
            <a:ext cx="2034855" cy="227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1"/>
            <a:ext cx="1179512" cy="121510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3432175"/>
            <a:ext cx="819150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343217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7F4C41-A183-4F6A-9348-4DA00599379B}"/>
              </a:ext>
            </a:extLst>
          </p:cNvPr>
          <p:cNvSpPr/>
          <p:nvPr/>
        </p:nvSpPr>
        <p:spPr>
          <a:xfrm>
            <a:off x="0" y="3432175"/>
            <a:ext cx="2185988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11185525" y="0"/>
            <a:ext cx="1006475" cy="556736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1"/>
            <a:ext cx="819150" cy="121510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15E065F-B383-4EE2-8E40-503AE416AC55}"/>
              </a:ext>
            </a:extLst>
          </p:cNvPr>
          <p:cNvSpPr/>
          <p:nvPr/>
        </p:nvSpPr>
        <p:spPr>
          <a:xfrm>
            <a:off x="358356" y="3904455"/>
            <a:ext cx="100012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BAB5B58-D96C-46D6-80D2-344F99BBC81D}"/>
              </a:ext>
            </a:extLst>
          </p:cNvPr>
          <p:cNvSpPr/>
          <p:nvPr/>
        </p:nvSpPr>
        <p:spPr>
          <a:xfrm>
            <a:off x="11428786" y="3904456"/>
            <a:ext cx="100013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205508" y="5130497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205015" y="3689516"/>
            <a:ext cx="1370863" cy="1370015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Инструменты разработки</a:t>
            </a:r>
            <a:endParaRPr lang="ru-RU" dirty="0"/>
          </a:p>
        </p:txBody>
      </p:sp>
      <p:pic>
        <p:nvPicPr>
          <p:cNvPr id="3074" name="Picture 2" descr="Базисы тестирования на Python — TestMatic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022" y="1407085"/>
            <a:ext cx="2691694" cy="181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lask (веб-фреймворк) — Википеди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65" y="3526240"/>
            <a:ext cx="2812822" cy="110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Вводная по сложным запросам в SQLAlchemy / Хаб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11" y="5023562"/>
            <a:ext cx="3169516" cy="8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Jinja2 в мире C++, часть вторая. Рендеринг / Хаб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98" y="1881728"/>
            <a:ext cx="2129153" cy="98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 (язык программирования) — Википедия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24" y="1818228"/>
            <a:ext cx="1245747" cy="9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Utilities — Werkzeug Documentation (1.0.x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48" y="321983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88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AB5B58-D96C-46D6-80D2-344F99BBC81D}"/>
              </a:ext>
            </a:extLst>
          </p:cNvPr>
          <p:cNvSpPr/>
          <p:nvPr/>
        </p:nvSpPr>
        <p:spPr>
          <a:xfrm>
            <a:off x="345190" y="1532384"/>
            <a:ext cx="148300" cy="3046374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9633340" y="-117433"/>
            <a:ext cx="2558660" cy="6975433"/>
            <a:chOff x="7645691" y="-117433"/>
            <a:chExt cx="1534612" cy="697543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51E69583-403F-497E-AB2A-6F37CC15ABB0}"/>
                </a:ext>
              </a:extLst>
            </p:cNvPr>
            <p:cNvSpPr/>
            <p:nvPr/>
          </p:nvSpPr>
          <p:spPr>
            <a:xfrm>
              <a:off x="7645691" y="-117433"/>
              <a:ext cx="1337447" cy="1336619"/>
            </a:xfrm>
            <a:prstGeom prst="rect">
              <a:avLst/>
            </a:prstGeom>
            <a:solidFill>
              <a:srgbClr val="0070C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51E69583-403F-497E-AB2A-6F37CC15ABB0}"/>
                </a:ext>
              </a:extLst>
            </p:cNvPr>
            <p:cNvSpPr/>
            <p:nvPr/>
          </p:nvSpPr>
          <p:spPr>
            <a:xfrm>
              <a:off x="7645691" y="5521381"/>
              <a:ext cx="1337447" cy="1336619"/>
            </a:xfrm>
            <a:prstGeom prst="rect">
              <a:avLst/>
            </a:prstGeom>
            <a:solidFill>
              <a:srgbClr val="0070C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51E69583-403F-497E-AB2A-6F37CC15ABB0}"/>
                </a:ext>
              </a:extLst>
            </p:cNvPr>
            <p:cNvSpPr/>
            <p:nvPr/>
          </p:nvSpPr>
          <p:spPr>
            <a:xfrm>
              <a:off x="9047912" y="-117433"/>
              <a:ext cx="132391" cy="1336619"/>
            </a:xfrm>
            <a:prstGeom prst="rect">
              <a:avLst/>
            </a:prstGeom>
            <a:solidFill>
              <a:srgbClr val="0070C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51E69583-403F-497E-AB2A-6F37CC15ABB0}"/>
                </a:ext>
              </a:extLst>
            </p:cNvPr>
            <p:cNvSpPr/>
            <p:nvPr/>
          </p:nvSpPr>
          <p:spPr>
            <a:xfrm>
              <a:off x="9047912" y="5521381"/>
              <a:ext cx="132391" cy="1336619"/>
            </a:xfrm>
            <a:prstGeom prst="rect">
              <a:avLst/>
            </a:prstGeom>
            <a:solidFill>
              <a:srgbClr val="0070C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8186812" y="634839"/>
            <a:ext cx="2954889" cy="572918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Виды рандомизации при РКИ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Простая (</a:t>
            </a:r>
            <a:r>
              <a:rPr lang="ru-RU" dirty="0" err="1" smtClean="0"/>
              <a:t>безблочная</a:t>
            </a:r>
            <a:r>
              <a:rPr lang="ru-RU" dirty="0" smtClean="0"/>
              <a:t>) </a:t>
            </a:r>
            <a:r>
              <a:rPr lang="ru-RU" dirty="0"/>
              <a:t>рандомизация создаёт </a:t>
            </a:r>
            <a:r>
              <a:rPr lang="ru-RU"/>
              <a:t>последовательность </a:t>
            </a:r>
            <a:r>
              <a:rPr lang="ru-RU" smtClean="0"/>
              <a:t>псевдослучайных </a:t>
            </a:r>
            <a:r>
              <a:rPr lang="ru-RU" dirty="0"/>
              <a:t>значений. Наглядный пример – подбрасывание монетки, определяющей, в какую группу пойдет испытуемый.</a:t>
            </a:r>
          </a:p>
        </p:txBody>
      </p:sp>
      <p:pic>
        <p:nvPicPr>
          <p:cNvPr id="88" name="Рисунок 8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3" y="5618865"/>
            <a:ext cx="777104" cy="96166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77" y="3499430"/>
            <a:ext cx="5852172" cy="329184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4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/>
          <p:nvPr/>
        </p:nvPicPr>
        <p:blipFill>
          <a:blip r:embed="rId3"/>
          <a:stretch>
            <a:fillRect/>
          </a:stretch>
        </p:blipFill>
        <p:spPr>
          <a:xfrm>
            <a:off x="2601882" y="3686189"/>
            <a:ext cx="5940425" cy="2888615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1"/>
            <a:ext cx="1179512" cy="121510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3432175"/>
            <a:ext cx="819150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343217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7F4C41-A183-4F6A-9348-4DA00599379B}"/>
              </a:ext>
            </a:extLst>
          </p:cNvPr>
          <p:cNvSpPr/>
          <p:nvPr/>
        </p:nvSpPr>
        <p:spPr>
          <a:xfrm>
            <a:off x="0" y="3432175"/>
            <a:ext cx="2185988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11185525" y="0"/>
            <a:ext cx="1006475" cy="556736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1"/>
            <a:ext cx="819150" cy="121510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15E065F-B383-4EE2-8E40-503AE416AC55}"/>
              </a:ext>
            </a:extLst>
          </p:cNvPr>
          <p:cNvSpPr/>
          <p:nvPr/>
        </p:nvSpPr>
        <p:spPr>
          <a:xfrm>
            <a:off x="358356" y="3904455"/>
            <a:ext cx="100012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BAB5B58-D96C-46D6-80D2-344F99BBC81D}"/>
              </a:ext>
            </a:extLst>
          </p:cNvPr>
          <p:cNvSpPr/>
          <p:nvPr/>
        </p:nvSpPr>
        <p:spPr>
          <a:xfrm>
            <a:off x="11428786" y="3904456"/>
            <a:ext cx="100013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205508" y="5130497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Блочная рандомизация с фиксированным размером блоков формирует </a:t>
            </a:r>
            <a:r>
              <a:rPr lang="ru-RU" dirty="0"/>
              <a:t>блоки одинаковых размеров, кратных сумме методов исследования. В этих блоках и проводится рандомизация, по одинаковому количеству пациентов с тем или иным вмешательством.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65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00" y="237428"/>
            <a:ext cx="1502720" cy="57376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Блочная рандомизация со случайными размерами блоков. Также</a:t>
            </a:r>
            <a:r>
              <a:rPr lang="ru-RU" dirty="0"/>
              <a:t>, как и в блочной фиксированной, рандомизация проводится в блоках, но блоки генерируются со случайным размером. Максимальный размер блока задаёт создатель исследования.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2635336" y="3659332"/>
            <a:ext cx="5940425" cy="27813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3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35" y="1427393"/>
            <a:ext cx="8138915" cy="4954123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1"/>
            <a:ext cx="1179512" cy="121510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3432175"/>
            <a:ext cx="819150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343217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7F4C41-A183-4F6A-9348-4DA00599379B}"/>
              </a:ext>
            </a:extLst>
          </p:cNvPr>
          <p:cNvSpPr/>
          <p:nvPr/>
        </p:nvSpPr>
        <p:spPr>
          <a:xfrm>
            <a:off x="0" y="3432175"/>
            <a:ext cx="1333907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11185525" y="0"/>
            <a:ext cx="1006475" cy="504376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1"/>
            <a:ext cx="819150" cy="121510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15E065F-B383-4EE2-8E40-503AE416AC55}"/>
              </a:ext>
            </a:extLst>
          </p:cNvPr>
          <p:cNvSpPr/>
          <p:nvPr/>
        </p:nvSpPr>
        <p:spPr>
          <a:xfrm>
            <a:off x="358356" y="3904455"/>
            <a:ext cx="100012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BAB5B58-D96C-46D6-80D2-344F99BBC81D}"/>
              </a:ext>
            </a:extLst>
          </p:cNvPr>
          <p:cNvSpPr/>
          <p:nvPr/>
        </p:nvSpPr>
        <p:spPr>
          <a:xfrm>
            <a:off x="11428786" y="3904456"/>
            <a:ext cx="100013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205508" y="5130497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484955" y="1813562"/>
            <a:ext cx="1370370" cy="3150896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Описание базы данных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6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1"/>
            <a:ext cx="1179512" cy="121510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3432175"/>
            <a:ext cx="819150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C16E496-822D-49C8-B5E2-ACC44B043F2A}"/>
              </a:ext>
            </a:extLst>
          </p:cNvPr>
          <p:cNvSpPr/>
          <p:nvPr/>
        </p:nvSpPr>
        <p:spPr>
          <a:xfrm>
            <a:off x="11012488" y="3432175"/>
            <a:ext cx="1179512" cy="2595563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7F4C41-A183-4F6A-9348-4DA00599379B}"/>
              </a:ext>
            </a:extLst>
          </p:cNvPr>
          <p:cNvSpPr/>
          <p:nvPr/>
        </p:nvSpPr>
        <p:spPr>
          <a:xfrm>
            <a:off x="0" y="3432175"/>
            <a:ext cx="1450917" cy="2595563"/>
          </a:xfrm>
          <a:prstGeom prst="rect">
            <a:avLst/>
          </a:prstGeom>
          <a:solidFill>
            <a:srgbClr val="00B0F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11185525" y="0"/>
            <a:ext cx="1006475" cy="556736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036175" y="1"/>
            <a:ext cx="819150" cy="1215108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15E065F-B383-4EE2-8E40-503AE416AC55}"/>
              </a:ext>
            </a:extLst>
          </p:cNvPr>
          <p:cNvSpPr/>
          <p:nvPr/>
        </p:nvSpPr>
        <p:spPr>
          <a:xfrm>
            <a:off x="358356" y="3904455"/>
            <a:ext cx="100012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BAB5B58-D96C-46D6-80D2-344F99BBC81D}"/>
              </a:ext>
            </a:extLst>
          </p:cNvPr>
          <p:cNvSpPr/>
          <p:nvPr/>
        </p:nvSpPr>
        <p:spPr>
          <a:xfrm>
            <a:off x="11428786" y="3904456"/>
            <a:ext cx="100013" cy="2595563"/>
          </a:xfrm>
          <a:prstGeom prst="rect">
            <a:avLst/>
          </a:prstGeom>
          <a:solidFill>
            <a:srgbClr val="6600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131033" y="4815883"/>
            <a:ext cx="1503893" cy="1502962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131033" y="541424"/>
            <a:ext cx="1483135" cy="150034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551" y="1397410"/>
            <a:ext cx="650892" cy="6823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Поведение неавторизованного пользователя</a:t>
            </a:r>
            <a:endParaRPr lang="ru-RU" dirty="0"/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62" y="149090"/>
            <a:ext cx="777104" cy="961666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</p:spPr>
      </p:pic>
      <p:pic>
        <p:nvPicPr>
          <p:cNvPr id="23" name="Объект 22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12661" y="1825625"/>
            <a:ext cx="9366678" cy="435133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9A40-0DA0-4CFA-8685-C506D2D01BF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9633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549</Words>
  <Application>Microsoft Office PowerPoint</Application>
  <PresentationFormat>Широкоэкранный</PresentationFormat>
  <Paragraphs>107</Paragraphs>
  <Slides>19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Постановка задачи</vt:lpstr>
      <vt:lpstr>Особенности сервиса</vt:lpstr>
      <vt:lpstr>Инструменты разработки</vt:lpstr>
      <vt:lpstr>Виды рандомизации при РКИ</vt:lpstr>
      <vt:lpstr>Презентация PowerPoint</vt:lpstr>
      <vt:lpstr>Презентация PowerPoint</vt:lpstr>
      <vt:lpstr>Описание базы данных</vt:lpstr>
      <vt:lpstr>Поведение неавторизованного пользователя</vt:lpstr>
      <vt:lpstr>Поведение пользователя при регистрации/авторизации</vt:lpstr>
      <vt:lpstr>Поведение авторизованного пользователя</vt:lpstr>
      <vt:lpstr>Примеры интерфейса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RePack by Diakov</dc:creator>
  <cp:lastModifiedBy>Илья Ворошин</cp:lastModifiedBy>
  <cp:revision>207</cp:revision>
  <dcterms:created xsi:type="dcterms:W3CDTF">2019-02-20T18:18:01Z</dcterms:created>
  <dcterms:modified xsi:type="dcterms:W3CDTF">2022-06-23T01:06:22Z</dcterms:modified>
</cp:coreProperties>
</file>